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6" y="-9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0A6C8D-1F0B-4C02-ABD8-F64E7C3DF7BE}" type="datetimeFigureOut">
              <a:rPr lang="lt-LT" smtClean="0"/>
              <a:t>2011.03.21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CBF704-C85A-4455-B2FB-C337768B921D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E2B3E-FC8E-4DFE-98FD-976165AE6313}" type="datetime1">
              <a:rPr lang="lt-LT" smtClean="0"/>
              <a:t>2011.03.21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Klaipėdos „Ąžuolyno" gimnazijos mokytoja S. Riaukienė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D07B-1C6E-4699-BE95-F1607CC4E7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85E96-8555-493B-AA24-2823A625ADD2}" type="datetime1">
              <a:rPr lang="lt-LT" smtClean="0"/>
              <a:t>2011.03.21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Klaipėdos „Ąžuolyno" gimnazijos mokytoja S. Riaukienė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D07B-1C6E-4699-BE95-F1607CC4E7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C117D-6A80-4E3A-9B41-E774F9192B8A}" type="datetime1">
              <a:rPr lang="lt-LT" smtClean="0"/>
              <a:t>2011.03.21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Klaipėdos „Ąžuolyno" gimnazijos mokytoja S. Riaukienė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D07B-1C6E-4699-BE95-F1607CC4E7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D9280-7143-4B17-AC36-74679D1E7596}" type="datetime1">
              <a:rPr lang="lt-LT" smtClean="0"/>
              <a:t>2011.03.21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Klaipėdos „Ąžuolyno" gimnazijos mokytoja S. Riaukienė</a:t>
            </a: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D07B-1C6E-4699-BE95-F1607CC4E7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4D94-DDE7-4F5F-91F9-1B5CC8608A3B}" type="datetime1">
              <a:rPr lang="lt-LT" smtClean="0"/>
              <a:t>2011.03.21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Klaipėdos „Ąžuolyno" gimnazijos mokytoja S. Riaukienė</a:t>
            </a:r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D07B-1C6E-4699-BE95-F1607CC4E7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AE662-7F33-4964-9111-3FF75C61EE7D}" type="datetime1">
              <a:rPr lang="lt-LT" smtClean="0"/>
              <a:t>2011.03.21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Klaipėdos „Ąžuolyno" gimnazijos mokytoja S. Riaukienė</a:t>
            </a:r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D07B-1C6E-4699-BE95-F1607CC4E7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3DBA2-5465-4690-8FA0-DC5054D0D3A4}" type="datetime1">
              <a:rPr lang="lt-LT" smtClean="0"/>
              <a:t>2011.03.21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Klaipėdos „Ąžuolyno" gimnazijos mokytoja S. Riaukienė</a:t>
            </a:r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D07B-1C6E-4699-BE95-F1607CC4E7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3226-A688-4B6D-9F92-947AD1462B63}" type="datetime1">
              <a:rPr lang="lt-LT" smtClean="0"/>
              <a:t>2011.03.21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Klaipėdos „Ąžuolyno" gimnazijos mokytoja S. Riaukienė</a:t>
            </a: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D07B-1C6E-4699-BE95-F1607CC4E7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0DC23-D921-4802-8729-C15FA21B075C}" type="datetime1">
              <a:rPr lang="lt-LT" smtClean="0"/>
              <a:t>2011.03.21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Klaipėdos „Ąžuolyno" gimnazijos mokytoja S. Riaukienė</a:t>
            </a: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D07B-1C6E-4699-BE95-F1607CC4E7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913DD-03CC-47A2-B577-00950199E747}" type="datetime1">
              <a:rPr lang="lt-LT" smtClean="0"/>
              <a:t>2011.03.21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Klaipėdos „Ąžuolyno" gimnazijos mokytoja S. Riaukienė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D07B-1C6E-4699-BE95-F1607CC4E7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7269D-9C5D-4B88-9A62-24CC53BD4D8B}" type="datetime1">
              <a:rPr lang="lt-LT" smtClean="0"/>
              <a:t>2011.03.21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Klaipėdos „Ąžuolyno" gimnazijos mokytoja S. Riaukienė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D07B-1C6E-4699-BE95-F1607CC4E7D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A6B2E-3AFD-48FE-82B8-DD0D62608B75}" type="datetime1">
              <a:rPr lang="lt-LT" smtClean="0"/>
              <a:t>2011.03.21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t-LT" smtClean="0"/>
              <a:t>Klaipėdos „Ąžuolyno" gimnazijos mokytoja S. Riaukienė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AD07B-1C6E-4699-BE95-F1607CC4E7D5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44008" y="908720"/>
            <a:ext cx="3670176" cy="1470025"/>
          </a:xfrm>
        </p:spPr>
        <p:txBody>
          <a:bodyPr>
            <a:normAutofit/>
          </a:bodyPr>
          <a:lstStyle/>
          <a:p>
            <a:r>
              <a:rPr lang="en-US" sz="6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Maironis</a:t>
            </a:r>
            <a:endParaRPr lang="lt-LT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95936" y="3573016"/>
            <a:ext cx="4824536" cy="2736304"/>
          </a:xfrm>
        </p:spPr>
        <p:txBody>
          <a:bodyPr>
            <a:normAutofit/>
          </a:bodyPr>
          <a:lstStyle/>
          <a:p>
            <a:r>
              <a:rPr lang="lt-LT" sz="4400" dirty="0" smtClean="0">
                <a:solidFill>
                  <a:schemeClr val="tx1"/>
                </a:solidFill>
              </a:rPr>
              <a:t>„</a:t>
            </a:r>
            <a:r>
              <a:rPr lang="en-US" sz="4400" dirty="0" smtClean="0">
                <a:solidFill>
                  <a:schemeClr val="tx1"/>
                </a:solidFill>
              </a:rPr>
              <a:t>I</a:t>
            </a:r>
            <a:r>
              <a:rPr lang="lt-LT" sz="4400" dirty="0" smtClean="0">
                <a:solidFill>
                  <a:schemeClr val="tx1"/>
                </a:solidFill>
              </a:rPr>
              <a:t>š</a:t>
            </a:r>
            <a:r>
              <a:rPr lang="en-US" sz="4400" dirty="0" err="1" smtClean="0">
                <a:solidFill>
                  <a:schemeClr val="tx1"/>
                </a:solidFill>
              </a:rPr>
              <a:t>nyksiu</a:t>
            </a:r>
            <a:r>
              <a:rPr lang="en-US" sz="4400" dirty="0" smtClean="0">
                <a:solidFill>
                  <a:schemeClr val="tx1"/>
                </a:solidFill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</a:rPr>
              <a:t>kaip</a:t>
            </a:r>
            <a:r>
              <a:rPr lang="en-US" sz="4400" dirty="0" smtClean="0">
                <a:solidFill>
                  <a:schemeClr val="tx1"/>
                </a:solidFill>
              </a:rPr>
              <a:t> d</a:t>
            </a:r>
            <a:r>
              <a:rPr lang="lt-LT" sz="4400" dirty="0" smtClean="0">
                <a:solidFill>
                  <a:schemeClr val="tx1"/>
                </a:solidFill>
              </a:rPr>
              <a:t>ū</a:t>
            </a:r>
            <a:r>
              <a:rPr lang="en-US" sz="4400" dirty="0" err="1" smtClean="0">
                <a:solidFill>
                  <a:schemeClr val="tx1"/>
                </a:solidFill>
              </a:rPr>
              <a:t>mas</a:t>
            </a:r>
            <a:r>
              <a:rPr lang="lt-LT" sz="4400" dirty="0" smtClean="0">
                <a:solidFill>
                  <a:schemeClr val="tx1"/>
                </a:solidFill>
              </a:rPr>
              <a:t>” </a:t>
            </a:r>
          </a:p>
          <a:p>
            <a:r>
              <a:rPr lang="lt-LT" dirty="0" smtClean="0">
                <a:solidFill>
                  <a:schemeClr val="tx1"/>
                </a:solidFill>
              </a:rPr>
              <a:t>(1895m.)</a:t>
            </a:r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72136" cy="6646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5552256" cy="365125"/>
          </a:xfrm>
        </p:spPr>
        <p:txBody>
          <a:bodyPr/>
          <a:lstStyle/>
          <a:p>
            <a:r>
              <a:rPr lang="lt-LT" dirty="0" smtClean="0"/>
              <a:t>Klaipėdos „Ąžuolyno" gimnazijos mokytoja S. </a:t>
            </a:r>
            <a:r>
              <a:rPr lang="lt-LT" dirty="0" err="1" smtClean="0"/>
              <a:t>Riaukienė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5400" dirty="0" smtClean="0"/>
              <a:t>Eilėraščio tipas</a:t>
            </a:r>
            <a:endParaRPr lang="lt-LT" sz="54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12776"/>
            <a:ext cx="8424936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347864" y="5085184"/>
            <a:ext cx="41098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600" dirty="0" smtClean="0"/>
              <a:t>Filosofinis eilėraštis</a:t>
            </a:r>
            <a:endParaRPr lang="lt-LT" sz="3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5768280" cy="365125"/>
          </a:xfrm>
        </p:spPr>
        <p:txBody>
          <a:bodyPr/>
          <a:lstStyle/>
          <a:p>
            <a:r>
              <a:rPr lang="lt-LT" dirty="0" smtClean="0"/>
              <a:t>Klaipėdos „Ąžuolyno" gimnazijos mokytoja S. </a:t>
            </a:r>
            <a:r>
              <a:rPr lang="lt-LT" dirty="0" err="1" smtClean="0"/>
              <a:t>Riaukienė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5400" dirty="0" smtClean="0"/>
              <a:t>Tema</a:t>
            </a:r>
            <a:endParaRPr lang="lt-LT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98776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lt-LT" sz="3600" dirty="0" smtClean="0"/>
              <a:t>Žmogaus laikinumo, išnykimo.</a:t>
            </a:r>
          </a:p>
          <a:p>
            <a:pPr>
              <a:buFont typeface="Wingdings" pitchFamily="2" charset="2"/>
              <a:buChar char="ü"/>
            </a:pPr>
            <a:r>
              <a:rPr lang="lt-LT" sz="3600" dirty="0" smtClean="0"/>
              <a:t>Gyvenimo beprasmybės.</a:t>
            </a:r>
          </a:p>
          <a:p>
            <a:pPr>
              <a:buFont typeface="Wingdings" pitchFamily="2" charset="2"/>
              <a:buChar char="ü"/>
            </a:pPr>
            <a:r>
              <a:rPr lang="lt-LT" sz="3600" dirty="0" smtClean="0"/>
              <a:t>Kančios .</a:t>
            </a:r>
            <a:endParaRPr lang="lt-LT" sz="36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1412776"/>
            <a:ext cx="4714674" cy="4912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9792" y="6309320"/>
            <a:ext cx="4248472" cy="365125"/>
          </a:xfrm>
        </p:spPr>
        <p:txBody>
          <a:bodyPr/>
          <a:lstStyle/>
          <a:p>
            <a:r>
              <a:rPr lang="lt-LT" dirty="0" smtClean="0"/>
              <a:t>Klaipėdos „Ąžuolyno" gimnazijos mokytoja S. </a:t>
            </a:r>
            <a:r>
              <a:rPr lang="lt-LT" dirty="0" err="1" smtClean="0"/>
              <a:t>Riaukienė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4618856" cy="1143000"/>
          </a:xfrm>
        </p:spPr>
        <p:txBody>
          <a:bodyPr>
            <a:normAutofit/>
          </a:bodyPr>
          <a:lstStyle/>
          <a:p>
            <a:r>
              <a:rPr lang="lt-LT" sz="5400" dirty="0" smtClean="0"/>
              <a:t>Nuotaika </a:t>
            </a:r>
            <a:endParaRPr lang="lt-LT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4186808" cy="305293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lt-LT" sz="3600" dirty="0" smtClean="0"/>
              <a:t>Liūdna.</a:t>
            </a:r>
          </a:p>
          <a:p>
            <a:pPr>
              <a:buFont typeface="Wingdings" pitchFamily="2" charset="2"/>
              <a:buChar char="ü"/>
            </a:pPr>
            <a:r>
              <a:rPr lang="lt-LT" sz="3600" dirty="0" err="1" smtClean="0"/>
              <a:t>Rezignacinė</a:t>
            </a:r>
            <a:r>
              <a:rPr lang="lt-LT" sz="3600" dirty="0" smtClean="0"/>
              <a:t>.</a:t>
            </a:r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251520" y="5229200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i="1" dirty="0" smtClean="0"/>
              <a:t>Rezignacija -</a:t>
            </a:r>
          </a:p>
          <a:p>
            <a:r>
              <a:rPr lang="lt-LT" sz="2400" i="1" dirty="0" smtClean="0"/>
              <a:t> visiškas nuolankumas, pasidavimas likimui.</a:t>
            </a:r>
            <a:endParaRPr lang="lt-LT" sz="2400" i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260647"/>
            <a:ext cx="4032448" cy="6126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5624264" cy="365125"/>
          </a:xfrm>
        </p:spPr>
        <p:txBody>
          <a:bodyPr/>
          <a:lstStyle/>
          <a:p>
            <a:r>
              <a:rPr lang="lt-LT" dirty="0" smtClean="0"/>
              <a:t>Klaipėdos „Ąžuolyno" gimnazijos mokytoja S. </a:t>
            </a:r>
            <a:r>
              <a:rPr lang="lt-LT" dirty="0" err="1" smtClean="0"/>
              <a:t>Riaukienė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5400" dirty="0" smtClean="0"/>
              <a:t>Eilėraščio žmogus</a:t>
            </a:r>
            <a:endParaRPr lang="lt-LT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5976" y="1600200"/>
            <a:ext cx="4330824" cy="4525963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lt-LT" sz="3600" dirty="0" smtClean="0"/>
              <a:t>Nusivylęs.</a:t>
            </a:r>
          </a:p>
          <a:p>
            <a:pPr>
              <a:buFont typeface="Wingdings" pitchFamily="2" charset="2"/>
              <a:buChar char="ü"/>
            </a:pPr>
            <a:r>
              <a:rPr lang="lt-LT" sz="3600" dirty="0" smtClean="0"/>
              <a:t>Išgyvenantis beprasmybę.</a:t>
            </a:r>
          </a:p>
          <a:p>
            <a:pPr>
              <a:buFont typeface="Wingdings" pitchFamily="2" charset="2"/>
              <a:buChar char="ü"/>
            </a:pPr>
            <a:r>
              <a:rPr lang="lt-LT" sz="3600" dirty="0" smtClean="0"/>
              <a:t>Pesimistas.</a:t>
            </a:r>
          </a:p>
          <a:p>
            <a:pPr>
              <a:buFont typeface="Wingdings" pitchFamily="2" charset="2"/>
              <a:buChar char="ü"/>
            </a:pPr>
            <a:r>
              <a:rPr lang="lt-LT" sz="3600" dirty="0" smtClean="0"/>
              <a:t>Keistai vertinantis kūrybinį palikimą.</a:t>
            </a:r>
          </a:p>
          <a:p>
            <a:pPr>
              <a:buFont typeface="Wingdings" pitchFamily="2" charset="2"/>
              <a:buChar char="ü"/>
            </a:pPr>
            <a:r>
              <a:rPr lang="lt-LT" sz="3600" dirty="0" smtClean="0"/>
              <a:t>Pavyzdžių ieškantis istorijoje.</a:t>
            </a:r>
            <a:endParaRPr lang="lt-LT" sz="3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340768"/>
            <a:ext cx="3648075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11960" y="6356350"/>
            <a:ext cx="4680520" cy="365125"/>
          </a:xfrm>
        </p:spPr>
        <p:txBody>
          <a:bodyPr/>
          <a:lstStyle/>
          <a:p>
            <a:r>
              <a:rPr lang="lt-LT" dirty="0" smtClean="0"/>
              <a:t>Klaipėdos „Ąžuolyno" gimnazijos mokytoja S. </a:t>
            </a:r>
            <a:r>
              <a:rPr lang="lt-LT" dirty="0" err="1" smtClean="0"/>
              <a:t>Riaukienė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7984" y="274638"/>
            <a:ext cx="4258816" cy="1143000"/>
          </a:xfrm>
        </p:spPr>
        <p:txBody>
          <a:bodyPr>
            <a:noAutofit/>
          </a:bodyPr>
          <a:lstStyle/>
          <a:p>
            <a:r>
              <a:rPr lang="lt-LT" sz="5400" dirty="0" smtClean="0"/>
              <a:t>Trapumo ženklai</a:t>
            </a:r>
            <a:endParaRPr lang="lt-LT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3256" y="2332037"/>
            <a:ext cx="3610744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lt-LT" sz="3600" dirty="0"/>
              <a:t>D</a:t>
            </a:r>
            <a:r>
              <a:rPr lang="lt-LT" sz="3600" dirty="0" smtClean="0"/>
              <a:t>ūmas.</a:t>
            </a:r>
          </a:p>
          <a:p>
            <a:pPr>
              <a:buFont typeface="Wingdings" pitchFamily="2" charset="2"/>
              <a:buChar char="ü"/>
            </a:pPr>
            <a:r>
              <a:rPr lang="lt-LT" sz="3600" dirty="0" smtClean="0"/>
              <a:t>Kapai.</a:t>
            </a:r>
          </a:p>
          <a:p>
            <a:pPr>
              <a:buFont typeface="Wingdings" pitchFamily="2" charset="2"/>
              <a:buChar char="ü"/>
            </a:pPr>
            <a:r>
              <a:rPr lang="lt-LT" sz="3600" dirty="0" smtClean="0"/>
              <a:t>Šešėlis.</a:t>
            </a:r>
          </a:p>
          <a:p>
            <a:pPr>
              <a:buFont typeface="Wingdings" pitchFamily="2" charset="2"/>
              <a:buChar char="ü"/>
            </a:pPr>
            <a:r>
              <a:rPr lang="lt-LT" sz="3600" dirty="0" smtClean="0"/>
              <a:t>Aušra.</a:t>
            </a:r>
            <a:endParaRPr lang="lt-LT" sz="3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122" y="229663"/>
            <a:ext cx="4484878" cy="639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4008" y="6309320"/>
            <a:ext cx="4248472" cy="365125"/>
          </a:xfrm>
        </p:spPr>
        <p:txBody>
          <a:bodyPr/>
          <a:lstStyle/>
          <a:p>
            <a:r>
              <a:rPr lang="lt-LT" dirty="0" smtClean="0"/>
              <a:t>Klaipėdos „Ąžuolyno" gimnazijos mokytoja S. </a:t>
            </a:r>
            <a:r>
              <a:rPr lang="lt-LT" dirty="0" err="1" smtClean="0"/>
              <a:t>Riaukienė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5400" dirty="0" smtClean="0"/>
              <a:t>Romantinės pasaulėjautos ženklai</a:t>
            </a:r>
            <a:endParaRPr lang="lt-LT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8840"/>
            <a:ext cx="4546848" cy="4525963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lt-LT" sz="3600" dirty="0" smtClean="0"/>
              <a:t>Žmogaus bendrumas su gamta.</a:t>
            </a:r>
          </a:p>
          <a:p>
            <a:pPr>
              <a:buFont typeface="Wingdings" pitchFamily="2" charset="2"/>
              <a:buChar char="ü"/>
            </a:pPr>
            <a:r>
              <a:rPr lang="lt-LT" sz="3600" dirty="0" smtClean="0"/>
              <a:t>Žvaigždės įvaizdis.</a:t>
            </a:r>
          </a:p>
          <a:p>
            <a:pPr>
              <a:buFont typeface="Wingdings" pitchFamily="2" charset="2"/>
              <a:buChar char="ü"/>
            </a:pPr>
            <a:r>
              <a:rPr lang="lt-LT" sz="3600" dirty="0" smtClean="0"/>
              <a:t>Žmogaus būsenos: svajojimas, sapnavimas.</a:t>
            </a:r>
          </a:p>
          <a:p>
            <a:pPr>
              <a:buFont typeface="Wingdings" pitchFamily="2" charset="2"/>
              <a:buChar char="ü"/>
            </a:pPr>
            <a:r>
              <a:rPr lang="lt-LT" sz="3600" dirty="0" smtClean="0"/>
              <a:t>Ryto aušros įvaizdis.</a:t>
            </a:r>
            <a:endParaRPr lang="lt-LT" sz="3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0176" y="1619250"/>
            <a:ext cx="3738102" cy="4978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5480248" cy="365125"/>
          </a:xfrm>
        </p:spPr>
        <p:txBody>
          <a:bodyPr/>
          <a:lstStyle/>
          <a:p>
            <a:r>
              <a:rPr lang="lt-LT" dirty="0" smtClean="0"/>
              <a:t>Klaipėdos „Ąžuolyno" gimnazijos mokytoja S. </a:t>
            </a:r>
            <a:r>
              <a:rPr lang="lt-LT" dirty="0" err="1" smtClean="0"/>
              <a:t>Riaukienė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5400" dirty="0" smtClean="0"/>
              <a:t>Eilėraščio kalba</a:t>
            </a:r>
            <a:endParaRPr lang="lt-LT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lt-LT" dirty="0" smtClean="0"/>
              <a:t>Abstraktūs žodžiai: </a:t>
            </a:r>
            <a:r>
              <a:rPr lang="lt-LT" i="1" dirty="0" smtClean="0"/>
              <a:t>įkvėpimas, plakimas, kančios, garbė.</a:t>
            </a:r>
          </a:p>
          <a:p>
            <a:pPr>
              <a:buFont typeface="Wingdings" pitchFamily="2" charset="2"/>
              <a:buChar char="ü"/>
            </a:pPr>
            <a:r>
              <a:rPr lang="lt-LT" dirty="0" smtClean="0"/>
              <a:t>Poeto pamėgta leksika: </a:t>
            </a:r>
            <a:r>
              <a:rPr lang="lt-LT" i="1" dirty="0" smtClean="0"/>
              <a:t>širdis, kraujas, marios, poetas.</a:t>
            </a:r>
          </a:p>
          <a:p>
            <a:pPr>
              <a:buFont typeface="Wingdings" pitchFamily="2" charset="2"/>
              <a:buChar char="ü"/>
            </a:pPr>
            <a:r>
              <a:rPr lang="lt-LT" dirty="0" smtClean="0"/>
              <a:t>Tikslūs ir disciplinuoti rimai:</a:t>
            </a:r>
            <a:r>
              <a:rPr lang="lt-LT" i="1" dirty="0" smtClean="0"/>
              <a:t> vėjo – kentėjo, neminės - atspės.</a:t>
            </a:r>
          </a:p>
          <a:p>
            <a:pPr>
              <a:buFont typeface="Wingdings" pitchFamily="2" charset="2"/>
              <a:buChar char="ü"/>
            </a:pPr>
            <a:r>
              <a:rPr lang="lt-LT" dirty="0" smtClean="0"/>
              <a:t>Kryžminis rimavimo būdas.</a:t>
            </a:r>
          </a:p>
          <a:p>
            <a:pPr>
              <a:buFont typeface="Wingdings" pitchFamily="2" charset="2"/>
              <a:buChar char="ü"/>
            </a:pPr>
            <a:r>
              <a:rPr lang="lt-LT" dirty="0" smtClean="0"/>
              <a:t>Retorinės figūros.</a:t>
            </a:r>
            <a:endParaRPr lang="lt-L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5552256" cy="365125"/>
          </a:xfrm>
        </p:spPr>
        <p:txBody>
          <a:bodyPr/>
          <a:lstStyle/>
          <a:p>
            <a:r>
              <a:rPr lang="lt-LT" dirty="0" smtClean="0"/>
              <a:t>Klaipėdos „Ąžuolyno" gimnazijos mokytoja S. </a:t>
            </a:r>
            <a:r>
              <a:rPr lang="lt-LT" dirty="0" err="1" smtClean="0"/>
              <a:t>Riaukienė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5400" dirty="0" smtClean="0"/>
              <a:t>Eilėraščio erdvė</a:t>
            </a:r>
            <a:endParaRPr lang="lt-LT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610744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lt-LT" sz="3600" dirty="0" smtClean="0"/>
              <a:t>Plati: horizontali </a:t>
            </a:r>
            <a:r>
              <a:rPr lang="lt-LT" sz="3600" i="1" dirty="0" smtClean="0"/>
              <a:t>(Italijos sritys) </a:t>
            </a:r>
            <a:r>
              <a:rPr lang="lt-LT" sz="3600" dirty="0" smtClean="0"/>
              <a:t>ir vertikali </a:t>
            </a:r>
            <a:r>
              <a:rPr lang="lt-LT" sz="3600" i="1" dirty="0" smtClean="0"/>
              <a:t>(dangus, žvaigždės, žaibai).</a:t>
            </a:r>
            <a:endParaRPr lang="lt-LT" sz="3600" i="1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1569201"/>
            <a:ext cx="5184576" cy="4737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7544" y="6356350"/>
            <a:ext cx="5552256" cy="365125"/>
          </a:xfrm>
        </p:spPr>
        <p:txBody>
          <a:bodyPr/>
          <a:lstStyle/>
          <a:p>
            <a:r>
              <a:rPr lang="lt-LT" dirty="0" smtClean="0"/>
              <a:t>Klaipėdos „Ąžuolyno" gimnazijos mokytoja S. </a:t>
            </a:r>
            <a:r>
              <a:rPr lang="lt-LT" dirty="0" err="1" smtClean="0"/>
              <a:t>Riaukienė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5400" dirty="0" smtClean="0"/>
              <a:t>Eilėraščio laikas</a:t>
            </a:r>
            <a:endParaRPr lang="lt-LT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98776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lt-LT" sz="3600" dirty="0" smtClean="0"/>
              <a:t>Laiko kategorija ryški: </a:t>
            </a:r>
            <a:r>
              <a:rPr lang="lt-LT" sz="3600" dirty="0" smtClean="0">
                <a:solidFill>
                  <a:srgbClr val="FF0000"/>
                </a:solidFill>
              </a:rPr>
              <a:t>praeitis</a:t>
            </a:r>
            <a:r>
              <a:rPr lang="lt-LT" sz="3600" dirty="0" smtClean="0"/>
              <a:t> (</a:t>
            </a:r>
            <a:r>
              <a:rPr lang="lt-LT" sz="3600" i="1" dirty="0" smtClean="0"/>
              <a:t>gyveno, kentėjo, išnyko), </a:t>
            </a:r>
            <a:r>
              <a:rPr lang="lt-LT" sz="3600" dirty="0" smtClean="0">
                <a:solidFill>
                  <a:srgbClr val="FF0000"/>
                </a:solidFill>
              </a:rPr>
              <a:t>dabartis</a:t>
            </a:r>
            <a:r>
              <a:rPr lang="lt-LT" sz="3600" i="1" dirty="0" smtClean="0"/>
              <a:t> (mainos, bėga), </a:t>
            </a:r>
            <a:r>
              <a:rPr lang="lt-LT" sz="3600" dirty="0" smtClean="0">
                <a:solidFill>
                  <a:srgbClr val="FF0000"/>
                </a:solidFill>
              </a:rPr>
              <a:t>ateitis</a:t>
            </a:r>
            <a:r>
              <a:rPr lang="lt-LT" sz="3600" i="1" dirty="0" smtClean="0"/>
              <a:t> (išnyksiu, neminės, užmirš, švies, apgaus)</a:t>
            </a:r>
            <a:endParaRPr lang="lt-LT" sz="3600" i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412776"/>
            <a:ext cx="3495675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1560" y="6356350"/>
            <a:ext cx="4752528" cy="365125"/>
          </a:xfrm>
        </p:spPr>
        <p:txBody>
          <a:bodyPr/>
          <a:lstStyle/>
          <a:p>
            <a:r>
              <a:rPr lang="lt-LT" dirty="0" smtClean="0"/>
              <a:t>Klaipėdos „Ąžuolyno" gimnazijos mokytoja S. </a:t>
            </a:r>
            <a:r>
              <a:rPr lang="lt-LT" dirty="0" err="1" smtClean="0"/>
              <a:t>Riaukienė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5400" dirty="0" smtClean="0"/>
              <a:t>Idėja</a:t>
            </a:r>
            <a:endParaRPr lang="lt-LT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322712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lt-LT" sz="3600" dirty="0" smtClean="0"/>
              <a:t>Žmogus laikinas šiame pasaulyje, po mirties jis tampa gamtos dalimi.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1628800"/>
            <a:ext cx="5083649" cy="4483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47664" y="6356350"/>
            <a:ext cx="4472136" cy="365125"/>
          </a:xfrm>
        </p:spPr>
        <p:txBody>
          <a:bodyPr/>
          <a:lstStyle/>
          <a:p>
            <a:r>
              <a:rPr lang="lt-LT" dirty="0" smtClean="0"/>
              <a:t>Klaipėdos „Ąžuolyno" gimnazijos mokytoja S. </a:t>
            </a:r>
            <a:r>
              <a:rPr lang="lt-LT" dirty="0" err="1" smtClean="0"/>
              <a:t>Riaukienė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26768" cy="1143000"/>
          </a:xfrm>
        </p:spPr>
        <p:txBody>
          <a:bodyPr>
            <a:normAutofit/>
          </a:bodyPr>
          <a:lstStyle/>
          <a:p>
            <a:r>
              <a:rPr lang="lt-LT" sz="5400" dirty="0" smtClean="0"/>
              <a:t>Idėja</a:t>
            </a:r>
            <a:endParaRPr lang="lt-LT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39472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lt-LT" sz="3600" dirty="0" smtClean="0"/>
              <a:t>Žmogiškoji kančia – neatsiejama žmogaus gyvenimo dalis.</a:t>
            </a:r>
            <a:endParaRPr lang="lt-LT" sz="36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97103" y="404664"/>
            <a:ext cx="4979353" cy="614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3528" y="6492875"/>
            <a:ext cx="6480720" cy="365125"/>
          </a:xfrm>
        </p:spPr>
        <p:txBody>
          <a:bodyPr/>
          <a:lstStyle/>
          <a:p>
            <a:r>
              <a:rPr lang="lt-LT" dirty="0" smtClean="0"/>
              <a:t>Klaipėdos „Ąžuolyno" gimnazijos mokytoja S. </a:t>
            </a:r>
            <a:r>
              <a:rPr lang="lt-LT" dirty="0" err="1" smtClean="0"/>
              <a:t>Riaukienė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7">
      <a:majorFont>
        <a:latin typeface="Constantia"/>
        <a:ea typeface=""/>
        <a:cs typeface=""/>
      </a:majorFont>
      <a:minorFont>
        <a:latin typeface="Constant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317</Words>
  <Application>Microsoft Office PowerPoint</Application>
  <PresentationFormat>On-screen Show (4:3)</PresentationFormat>
  <Paragraphs>58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Maironis</vt:lpstr>
      <vt:lpstr>Eilėraščio tipas</vt:lpstr>
      <vt:lpstr>Tema</vt:lpstr>
      <vt:lpstr>Nuotaika </vt:lpstr>
      <vt:lpstr>Eilėraščio žmogus</vt:lpstr>
      <vt:lpstr>Trapumo ženklai</vt:lpstr>
      <vt:lpstr>Romantinės pasaulėjautos ženklai</vt:lpstr>
      <vt:lpstr>Eilėraščio kalba</vt:lpstr>
      <vt:lpstr>Eilėraščio erdvė</vt:lpstr>
      <vt:lpstr>Eilėraščio laikas</vt:lpstr>
      <vt:lpstr>Idėja</vt:lpstr>
      <vt:lpstr>Idėja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Maironis</dc:title>
  <dc:creator>Sigute</dc:creator>
  <cp:lastModifiedBy>Sigute</cp:lastModifiedBy>
  <cp:revision>8</cp:revision>
  <dcterms:created xsi:type="dcterms:W3CDTF">2011-02-24T16:05:46Z</dcterms:created>
  <dcterms:modified xsi:type="dcterms:W3CDTF">2011-03-21T15:32:14Z</dcterms:modified>
</cp:coreProperties>
</file>