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2" autoAdjust="0"/>
    <p:restoredTop sz="94660"/>
  </p:normalViewPr>
  <p:slideViewPr>
    <p:cSldViewPr>
      <p:cViewPr varScale="1">
        <p:scale>
          <a:sx n="65" d="100"/>
          <a:sy n="65" d="100"/>
        </p:scale>
        <p:origin x="-114" y="-9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C1A21-D3F2-4E1C-A448-A0270C66A0D8}" type="datetimeFigureOut">
              <a:rPr lang="lt-LT" smtClean="0"/>
              <a:t>2011.03.06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A096C-B81A-452E-9F7D-D8501BFE14B2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A35C0-206B-482B-BF93-DAA4E83F1504}" type="datetime1">
              <a:rPr lang="lt-LT" smtClean="0"/>
              <a:t>2011.03.06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CACC0-04AB-4A86-A96D-099BEE15F6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4A0D3C-E4C0-4A9F-9883-A9BF14BDFD43}" type="datetime1">
              <a:rPr lang="lt-LT" smtClean="0"/>
              <a:t>2011.03.06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CACC0-04AB-4A86-A96D-099BEE15F6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D30C51-2288-4B2E-BAC5-F10B02FDDDE5}" type="datetime1">
              <a:rPr lang="lt-LT" smtClean="0"/>
              <a:t>2011.03.06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CACC0-04AB-4A86-A96D-099BEE15F6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82E8A1-9FF2-4F92-B0F7-B7DDBF8B8B69}" type="datetime1">
              <a:rPr lang="lt-LT" smtClean="0"/>
              <a:t>2011.03.06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CACC0-04AB-4A86-A96D-099BEE15F6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2A2CDA-D691-41FC-BB95-50B262979601}" type="datetime1">
              <a:rPr lang="lt-LT" smtClean="0"/>
              <a:t>2011.03.06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CACC0-04AB-4A86-A96D-099BEE15F6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7E1E7B-6E21-4C17-8817-0B81055B2597}" type="datetime1">
              <a:rPr lang="lt-LT" smtClean="0"/>
              <a:t>2011.03.06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CACC0-04AB-4A86-A96D-099BEE15F6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4B905D-176B-4304-8D2F-1C1945264286}" type="datetime1">
              <a:rPr lang="lt-LT" smtClean="0"/>
              <a:t>2011.03.06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CACC0-04AB-4A86-A96D-099BEE15F6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D8694F-3911-4817-8DCC-FB294A5FE6F9}" type="datetime1">
              <a:rPr lang="lt-LT" smtClean="0"/>
              <a:t>2011.03.06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CACC0-04AB-4A86-A96D-099BEE15F6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DCB245-F3AE-4DAE-85DD-557872713ACB}" type="datetime1">
              <a:rPr lang="lt-LT" smtClean="0"/>
              <a:t>2011.03.06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CACC0-04AB-4A86-A96D-099BEE15F6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7CA5C0-CFD6-4E02-8035-2E81634734D2}" type="datetime1">
              <a:rPr lang="lt-LT" smtClean="0"/>
              <a:t>2011.03.06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CACC0-04AB-4A86-A96D-099BEE15F6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9E398E-D4C7-400B-9A47-59B631062434}" type="datetime1">
              <a:rPr lang="lt-LT" smtClean="0"/>
              <a:t>2011.03.06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0CACC0-04AB-4A86-A96D-099BEE15F6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BD88FEE-B34B-48FC-8C69-236030D039A5}" type="datetime1">
              <a:rPr lang="lt-LT" smtClean="0"/>
              <a:t>2011.03.06</a:t>
            </a:fld>
            <a:endParaRPr lang="lt-L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lt-L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60CACC0-04AB-4A86-A96D-099BEE15F6CE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88024" y="1844824"/>
            <a:ext cx="3883968" cy="1470025"/>
          </a:xfrm>
        </p:spPr>
        <p:txBody>
          <a:bodyPr/>
          <a:lstStyle/>
          <a:p>
            <a:r>
              <a:rPr lang="en-US" dirty="0" err="1" smtClean="0">
                <a:latin typeface="Adobe Garamond Pro Bold" pitchFamily="18" charset="0"/>
              </a:rPr>
              <a:t>Fiodoras</a:t>
            </a:r>
            <a:r>
              <a:rPr lang="en-US" dirty="0" smtClean="0">
                <a:latin typeface="Adobe Garamond Pro Bold" pitchFamily="18" charset="0"/>
              </a:rPr>
              <a:t> </a:t>
            </a:r>
            <a:r>
              <a:rPr lang="lt-LT" dirty="0" smtClean="0">
                <a:latin typeface="Adobe Garamond Pro Bold" pitchFamily="18" charset="0"/>
              </a:rPr>
              <a:t>Dostojevskis – </a:t>
            </a:r>
            <a:r>
              <a:rPr lang="en-US" dirty="0" smtClean="0">
                <a:latin typeface="Adobe Garamond Pro Bold" pitchFamily="18" charset="0"/>
              </a:rPr>
              <a:t>XX</a:t>
            </a:r>
            <a:r>
              <a:rPr lang="lt-LT" dirty="0" smtClean="0">
                <a:latin typeface="Adobe Garamond Pro Bold" pitchFamily="18" charset="0"/>
              </a:rPr>
              <a:t> amžiaus pranašas</a:t>
            </a:r>
            <a:endParaRPr lang="lt-LT" dirty="0">
              <a:latin typeface="Adobe Garamond Pro Bold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0728"/>
            <a:ext cx="3720018" cy="5316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Footer Placeholder 8"/>
          <p:cNvSpPr txBox="1">
            <a:spLocks/>
          </p:cNvSpPr>
          <p:nvPr/>
        </p:nvSpPr>
        <p:spPr bwMode="auto">
          <a:xfrm>
            <a:off x="971600" y="6381750"/>
            <a:ext cx="720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Klaipėdos „Ąžuolyno"  gimnazijos mokytoja S. </a:t>
            </a:r>
            <a:r>
              <a:rPr kumimoji="0" lang="lt-L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Riaukienė</a:t>
            </a:r>
            <a:endParaRPr kumimoji="0" lang="lt-LT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1143000"/>
          </a:xfrm>
        </p:spPr>
        <p:txBody>
          <a:bodyPr/>
          <a:lstStyle/>
          <a:p>
            <a:r>
              <a:rPr lang="pt-BR" sz="3200" dirty="0" smtClean="0">
                <a:latin typeface="Adobe Garamond Pro Bold" pitchFamily="18" charset="0"/>
              </a:rPr>
              <a:t>Prancūzų filosofas Albert’as Camus 1959 metais rašė:</a:t>
            </a:r>
            <a:endParaRPr lang="lt-LT" sz="3200" dirty="0">
              <a:latin typeface="Adobe Garamond Pro Bol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132856"/>
            <a:ext cx="7416824" cy="3849291"/>
          </a:xfrm>
        </p:spPr>
        <p:txBody>
          <a:bodyPr/>
          <a:lstStyle/>
          <a:p>
            <a:pPr algn="ctr">
              <a:buNone/>
            </a:pPr>
            <a:r>
              <a:rPr lang="en-US" sz="2400" i="1" dirty="0" smtClean="0"/>
              <a:t>              „</a:t>
            </a:r>
            <a:r>
              <a:rPr lang="lt-LT" sz="2800" i="1" dirty="0" smtClean="0">
                <a:latin typeface="Adobe Caslon Pro" pitchFamily="18" charset="0"/>
              </a:rPr>
              <a:t>Ilgą laiką 20 amžiaus pranašu buvo laikomas </a:t>
            </a:r>
            <a:r>
              <a:rPr lang="lt-LT" sz="2800" i="1" dirty="0" err="1" smtClean="0">
                <a:latin typeface="Adobe Caslon Pro" pitchFamily="18" charset="0"/>
              </a:rPr>
              <a:t>Marxas</a:t>
            </a:r>
            <a:r>
              <a:rPr lang="lt-LT" sz="2800" i="1" dirty="0" smtClean="0">
                <a:latin typeface="Adobe Caslon Pro" pitchFamily="18" charset="0"/>
              </a:rPr>
              <a:t>. Šiandien matome, jog jo pranašysčių išsipildymo dar teks palaukti ir kad tikrasis pranašas buvo Dostojevskis. Būtent jis išpranašavo didžiųjų inkvizitorių atėjimą į valdžią ir jų triumfą prieš teisingumą</a:t>
            </a:r>
            <a:r>
              <a:rPr lang="en-US" sz="2800" i="1" dirty="0" smtClean="0">
                <a:latin typeface="Adobe Caslon Pro" pitchFamily="18" charset="0"/>
              </a:rPr>
              <a:t>&lt;</a:t>
            </a:r>
            <a:r>
              <a:rPr lang="lt-LT" sz="2800" i="1" dirty="0" smtClean="0">
                <a:latin typeface="Adobe Caslon Pro" pitchFamily="18" charset="0"/>
              </a:rPr>
              <a:t>…</a:t>
            </a:r>
            <a:r>
              <a:rPr lang="en-US" sz="2800" i="1" dirty="0" smtClean="0">
                <a:latin typeface="Adobe Caslon Pro" pitchFamily="18" charset="0"/>
              </a:rPr>
              <a:t>&gt;</a:t>
            </a:r>
            <a:r>
              <a:rPr lang="lt-LT" sz="2800" i="1" dirty="0" smtClean="0">
                <a:latin typeface="Adobe Caslon Pro" pitchFamily="18" charset="0"/>
              </a:rPr>
              <a:t> daug anksčiau už </a:t>
            </a:r>
            <a:r>
              <a:rPr lang="lt-LT" sz="2800" i="1" dirty="0" err="1" smtClean="0">
                <a:latin typeface="Adobe Caslon Pro" pitchFamily="18" charset="0"/>
              </a:rPr>
              <a:t>Nietzsche</a:t>
            </a:r>
            <a:r>
              <a:rPr lang="lt-LT" sz="2800" i="1" dirty="0" smtClean="0">
                <a:latin typeface="Adobe Caslon Pro" pitchFamily="18" charset="0"/>
              </a:rPr>
              <a:t> atpažino ir apibūdino dabarties nihilizmą bei numatė siaubingus, tiesiog beprotiškus jo padarinius, taip pat bandė nurodyti išsigelbėjimo kelią. </a:t>
            </a:r>
            <a:r>
              <a:rPr lang="en-US" sz="2800" i="1" dirty="0" smtClean="0">
                <a:latin typeface="Adobe Caslon Pro" pitchFamily="18" charset="0"/>
              </a:rPr>
              <a:t>“</a:t>
            </a:r>
            <a:endParaRPr lang="lt-LT" sz="2800" i="1" dirty="0">
              <a:latin typeface="Adobe Caslon Pro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1088422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2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lt-LT" dirty="0" smtClean="0"/>
              <a:t>SĄ</a:t>
            </a:r>
            <a:r>
              <a:rPr lang="en-US" dirty="0" smtClean="0"/>
              <a:t>VOKOS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772816"/>
            <a:ext cx="7344816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lt-LT" b="1" dirty="0" smtClean="0"/>
              <a:t>INKVIZITORIUS</a:t>
            </a:r>
            <a:r>
              <a:rPr lang="lt-LT" dirty="0" smtClean="0"/>
              <a:t> </a:t>
            </a:r>
            <a:r>
              <a:rPr lang="lt-LT" i="1" dirty="0" smtClean="0"/>
              <a:t>[lot. </a:t>
            </a:r>
            <a:r>
              <a:rPr lang="lt-LT" i="1" dirty="0" err="1" smtClean="0"/>
              <a:t>inquisitor</a:t>
            </a:r>
            <a:r>
              <a:rPr lang="lt-LT" i="1" dirty="0" smtClean="0"/>
              <a:t> - tardytojas] 2*. žiaurus žmogus, rafinuotas kankintojas. </a:t>
            </a:r>
          </a:p>
          <a:p>
            <a:pPr>
              <a:buFont typeface="Wingdings" pitchFamily="2" charset="2"/>
              <a:buChar char="ü"/>
            </a:pPr>
            <a:r>
              <a:rPr lang="lt-LT" b="1" dirty="0" smtClean="0"/>
              <a:t>NIHILIZMAS</a:t>
            </a:r>
            <a:r>
              <a:rPr lang="lt-LT" dirty="0" smtClean="0"/>
              <a:t> </a:t>
            </a:r>
            <a:r>
              <a:rPr lang="lt-LT" i="1" dirty="0" smtClean="0"/>
              <a:t>[lot. </a:t>
            </a:r>
            <a:r>
              <a:rPr lang="lt-LT" i="1" dirty="0" err="1" smtClean="0"/>
              <a:t>nihil</a:t>
            </a:r>
            <a:r>
              <a:rPr lang="lt-LT" i="1" dirty="0" smtClean="0"/>
              <a:t> - niekas] 1. </a:t>
            </a:r>
            <a:r>
              <a:rPr lang="lt-LT" i="1" dirty="0" smtClean="0">
                <a:latin typeface="Adobe Caslon Pro" pitchFamily="18" charset="0"/>
              </a:rPr>
              <a:t>neigiamas</a:t>
            </a:r>
            <a:r>
              <a:rPr lang="lt-LT" i="1" dirty="0" smtClean="0"/>
              <a:t> visuomeninio gyvenimo ar dalies jo reiškinių vertinimas, neturint konkrečios pozityvios programos;</a:t>
            </a:r>
            <a:endParaRPr lang="lt-LT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3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800" y="274638"/>
            <a:ext cx="5472608" cy="1143000"/>
          </a:xfrm>
        </p:spPr>
        <p:txBody>
          <a:bodyPr/>
          <a:lstStyle/>
          <a:p>
            <a:r>
              <a:rPr lang="lt-LT" sz="4000" dirty="0" smtClean="0"/>
              <a:t>Dostojevskis numatė mūsų laikų istoriją</a:t>
            </a:r>
            <a:endParaRPr lang="lt-LT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2492896"/>
            <a:ext cx="6840760" cy="363326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lt-LT" dirty="0"/>
              <a:t>P</a:t>
            </a:r>
            <a:r>
              <a:rPr lang="lt-LT" dirty="0" smtClean="0"/>
              <a:t>ranašiškai kalbėjo apie „nihilizmo aušrą" bei bandė rasti atsakymus, kaip nihilizmo laikais išlikti ir išsigelbėti.</a:t>
            </a:r>
          </a:p>
          <a:p>
            <a:pPr>
              <a:buFont typeface="Wingdings" pitchFamily="2" charset="2"/>
              <a:buChar char="ü"/>
            </a:pPr>
            <a:r>
              <a:rPr lang="lt-LT" dirty="0"/>
              <a:t>A</a:t>
            </a:r>
            <a:r>
              <a:rPr lang="lt-LT" dirty="0" smtClean="0"/>
              <a:t>iškiai išpranašavo totalitarinių valstybių atsiradimą.</a:t>
            </a:r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3" y="260649"/>
            <a:ext cx="1656184" cy="177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4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3789040"/>
            <a:ext cx="64807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 smtClean="0"/>
              <a:t>Rašytojo mąstymui didelę įtaką padarė Naujasis Testamentas. Jo mokymas rašytoją vedė visą gyvenimą.</a:t>
            </a:r>
            <a:endParaRPr lang="lt-LT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196752"/>
            <a:ext cx="42862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5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9632" y="980728"/>
            <a:ext cx="38884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lt-LT" sz="3200" dirty="0" smtClean="0"/>
              <a:t>Ištremtas į katorgą, 1850 metais Omske Dostojevskis dovanų gavo Naująjį Testamentą. </a:t>
            </a:r>
          </a:p>
          <a:p>
            <a:pPr algn="ctr">
              <a:buFont typeface="Wingdings" pitchFamily="2" charset="2"/>
              <a:buChar char="ü"/>
            </a:pPr>
            <a:r>
              <a:rPr lang="lt-LT" sz="3200" dirty="0" smtClean="0"/>
              <a:t>Nelaisvėje tai buvo vienintelė leidžiama skaityti knyga. </a:t>
            </a:r>
          </a:p>
          <a:p>
            <a:pPr algn="ctr">
              <a:buFont typeface="Wingdings" pitchFamily="2" charset="2"/>
              <a:buChar char="ü"/>
            </a:pPr>
            <a:r>
              <a:rPr lang="lt-LT" sz="3200" dirty="0" smtClean="0"/>
              <a:t>Dovanotą egzempliorių rašytojas išsaugojo iki mirties.</a:t>
            </a:r>
            <a:endParaRPr lang="lt-LT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lum contrast="-20000"/>
          </a:blip>
          <a:srcRect/>
          <a:stretch>
            <a:fillRect/>
          </a:stretch>
        </p:blipFill>
        <p:spPr bwMode="auto">
          <a:xfrm>
            <a:off x="5436096" y="1196752"/>
            <a:ext cx="2792754" cy="47068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6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836712"/>
            <a:ext cx="69847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smtClean="0"/>
              <a:t>Naujajame Testamente jis rado atsakymus į didžiuosius savo gyvenimo klausimus: kaip gyventi žmogui šiame pasaulyje? Ar egzistuoja išsigelbėjimas dabarties klaidų ir nežinomybės akivaizdoje?</a:t>
            </a:r>
            <a:endParaRPr lang="lt-LT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3501008"/>
            <a:ext cx="2857500" cy="2857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7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4509120"/>
            <a:ext cx="69847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 smtClean="0"/>
              <a:t>Kai kurios pagrindinės Naujojo Testamento mintys atsispindi ir Dostojevskio kūryboje.</a:t>
            </a:r>
            <a:endParaRPr lang="lt-LT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980728"/>
            <a:ext cx="4176463" cy="3132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8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9632" y="764704"/>
            <a:ext cx="66020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600" dirty="0" smtClean="0"/>
              <a:t>NUO ABEJONIŲ Į TIKĖJIMĄ</a:t>
            </a:r>
            <a:endParaRPr lang="lt-LT" sz="3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988840"/>
            <a:ext cx="3390900" cy="4286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275856" y="260648"/>
            <a:ext cx="198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/>
              <a:t>Pirmoji mintis</a:t>
            </a:r>
            <a:endParaRPr lang="lt-LT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9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1052736"/>
            <a:ext cx="7272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 smtClean="0"/>
              <a:t>Dostojevskio gyvenime </a:t>
            </a:r>
          </a:p>
          <a:p>
            <a:pPr algn="ctr"/>
            <a:r>
              <a:rPr lang="lt-LT" sz="3600" dirty="0" smtClean="0"/>
              <a:t>būta nemažai nusivylimo ir abejonių – tiek intelektinių, tiek egzistencinių. </a:t>
            </a:r>
          </a:p>
        </p:txBody>
      </p:sp>
      <p:pic>
        <p:nvPicPr>
          <p:cNvPr id="9218" name="Picture 2" descr="C:\Documents and Settings\Sigute\Desktop\foto_dostojevskis\dostoevsky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852936"/>
            <a:ext cx="3429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10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836712"/>
            <a:ext cx="69127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lt-LT" sz="3600" dirty="0" smtClean="0"/>
              <a:t>Inscenizuotos mirties bausmės Sankt-Peterburge išgyvenimas, </a:t>
            </a:r>
          </a:p>
          <a:p>
            <a:pPr algn="ctr">
              <a:buFont typeface="Wingdings" pitchFamily="2" charset="2"/>
              <a:buChar char="ü"/>
            </a:pPr>
            <a:r>
              <a:rPr lang="lt-LT" sz="3600" dirty="0" smtClean="0"/>
              <a:t>katorga Sibire, </a:t>
            </a:r>
          </a:p>
          <a:p>
            <a:pPr algn="ctr">
              <a:buFont typeface="Wingdings" pitchFamily="2" charset="2"/>
              <a:buChar char="ü"/>
            </a:pPr>
            <a:r>
              <a:rPr lang="lt-LT" sz="3600" dirty="0" smtClean="0"/>
              <a:t>sunki liga (epilepsija),</a:t>
            </a:r>
          </a:p>
          <a:p>
            <a:pPr algn="ctr">
              <a:buFont typeface="Wingdings" pitchFamily="2" charset="2"/>
              <a:buChar char="ü"/>
            </a:pPr>
            <a:r>
              <a:rPr lang="lt-LT" sz="3600" dirty="0" smtClean="0"/>
              <a:t> be to, ankstyva pirmosios žmonos ir dviejų vaikų mirtis.</a:t>
            </a:r>
            <a:endParaRPr lang="lt-LT" sz="3600" dirty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437112"/>
            <a:ext cx="65532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11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1124744"/>
            <a:ext cx="32403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smtClean="0"/>
              <a:t>Su tiek kančios išgyvenimų jis negalėjo ir nenorėjo likti vienas, jis jungė visa tai su Dievo, Jėzaus Kristaus bei jo prisikėlimo suvokimu.</a:t>
            </a:r>
            <a:endParaRPr lang="lt-LT" sz="32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1664" y="1052736"/>
            <a:ext cx="3552450" cy="47240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12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404664"/>
            <a:ext cx="1946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/>
              <a:t>Antroji mintis</a:t>
            </a:r>
            <a:endParaRPr lang="lt-LT" sz="2400" dirty="0"/>
          </a:p>
        </p:txBody>
      </p:sp>
      <p:sp>
        <p:nvSpPr>
          <p:cNvPr id="3" name="Rectangle 2"/>
          <p:cNvSpPr/>
          <p:nvPr/>
        </p:nvSpPr>
        <p:spPr>
          <a:xfrm>
            <a:off x="1187624" y="908720"/>
            <a:ext cx="66218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600" dirty="0" smtClean="0"/>
              <a:t>ŽMOGAUS SUSISKAIDYMAS</a:t>
            </a:r>
            <a:endParaRPr lang="lt-LT" sz="36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8646" y="1772816"/>
            <a:ext cx="439248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13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908720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 smtClean="0"/>
              <a:t>Kokiu būdu susiskaidęs žmogus tampa vientisas? Tai vienas iš svarbiausių Dostojevskio klausimų.</a:t>
            </a:r>
          </a:p>
          <a:p>
            <a:pPr algn="ctr"/>
            <a:endParaRPr lang="lt-LT" sz="36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827584" y="3717032"/>
            <a:ext cx="41044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smtClean="0"/>
              <a:t>RASKOLNIKOVAS </a:t>
            </a:r>
          </a:p>
          <a:p>
            <a:pPr algn="ctr"/>
            <a:r>
              <a:rPr lang="lt-LT" sz="3200" dirty="0" smtClean="0"/>
              <a:t>(</a:t>
            </a:r>
            <a:r>
              <a:rPr lang="lt-LT" sz="3200" dirty="0" err="1" smtClean="0"/>
              <a:t>raskol</a:t>
            </a:r>
            <a:r>
              <a:rPr lang="lt-LT" sz="3200" dirty="0" smtClean="0"/>
              <a:t> – perskėlimas) – perskeltas, atskeltas, atskilęs nuo šeimos, tautos ir nuo Bažnyčios.</a:t>
            </a:r>
            <a:endParaRPr lang="lt-LT" sz="32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564904"/>
            <a:ext cx="2910222" cy="37590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14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3080030" cy="5400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4139952" y="908720"/>
            <a:ext cx="41044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 smtClean="0"/>
              <a:t>Žmogus privalo stengtis neužmiršti ATGAILOS. Nenorinčiam atsikratyti gyvenimo netiesos pagelbėti neįmanoma. Toks žmogus nepajėgs sugrįžti ir pas mylintį Dievą.</a:t>
            </a:r>
            <a:endParaRPr lang="lt-LT" sz="3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15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1196752"/>
            <a:ext cx="352839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smtClean="0"/>
              <a:t>Dostojevskio personažų ATGAILA ir ATSIVERTIMAS vyksta bet kokioje jų gyvenimo situacijoje, nepriklausomai nuo veiksmų ir kaltės dydžio.</a:t>
            </a:r>
            <a:endParaRPr lang="lt-LT" sz="32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700808"/>
            <a:ext cx="3600450" cy="4114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16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856" y="260648"/>
            <a:ext cx="1986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/>
              <a:t>Trečioji mintis</a:t>
            </a:r>
            <a:endParaRPr lang="lt-LT" sz="2400" dirty="0"/>
          </a:p>
        </p:txBody>
      </p:sp>
      <p:sp>
        <p:nvSpPr>
          <p:cNvPr id="3" name="Rectangle 2"/>
          <p:cNvSpPr/>
          <p:nvPr/>
        </p:nvSpPr>
        <p:spPr>
          <a:xfrm>
            <a:off x="2195736" y="1052736"/>
            <a:ext cx="44859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600" dirty="0" smtClean="0"/>
              <a:t>ŽMOGAUS LAISVĖ</a:t>
            </a:r>
            <a:endParaRPr lang="lt-LT" sz="36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44824"/>
            <a:ext cx="6096000" cy="4324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17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980728"/>
            <a:ext cx="33843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 smtClean="0"/>
              <a:t>Žmogus laisvas rinktis: pasilikti savo gyvenimo klystkelyje arba iš jo išeiti, likti prie savo gyvenimo idėjos ar ieškoti tikro gyvenimo.</a:t>
            </a:r>
            <a:endParaRPr lang="lt-LT" sz="36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124744"/>
            <a:ext cx="3618135" cy="4973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18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980729"/>
            <a:ext cx="720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smtClean="0"/>
              <a:t>Kartais žmonės SUSIKURIA SAVO pasaulio suvokimo, gyvenimo jame ir netgi įtakos darymo SISTEMAS. Ir jeigu jų tvirtai ir nuosekliai laikosi, tikrojo gyvenimo tokiems nematyti.</a:t>
            </a:r>
            <a:endParaRPr lang="lt-LT" sz="3200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573016"/>
            <a:ext cx="4608512" cy="27212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19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908720"/>
            <a:ext cx="7344816" cy="5400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smtClean="0"/>
              <a:t>Dar vienas labai svarbus klausimas, į kurį žmogus privalo sau atsakyti</a:t>
            </a:r>
            <a:r>
              <a:rPr lang="lt-LT" sz="4800" dirty="0" smtClean="0"/>
              <a:t>: ar jis kaip žmogus pats nori būti </a:t>
            </a:r>
          </a:p>
          <a:p>
            <a:pPr algn="ctr"/>
            <a:r>
              <a:rPr lang="lt-LT" sz="4800" dirty="0" smtClean="0"/>
              <a:t>Dievu, ar sutinka priimti,</a:t>
            </a:r>
          </a:p>
          <a:p>
            <a:pPr algn="ctr"/>
            <a:r>
              <a:rPr lang="lt-LT" sz="4800" dirty="0" smtClean="0"/>
              <a:t> kad Dievas </a:t>
            </a:r>
          </a:p>
          <a:p>
            <a:pPr algn="ctr"/>
            <a:r>
              <a:rPr lang="lt-LT" sz="4800" dirty="0" smtClean="0"/>
              <a:t>tapo žmogumi – dėl jo? </a:t>
            </a:r>
          </a:p>
          <a:p>
            <a:pPr algn="ctr"/>
            <a:r>
              <a:rPr lang="lt-LT" sz="3200" dirty="0" smtClean="0"/>
              <a:t>Noras būti tokiam kaip Dievas – tai kiekvieno gyvenimo konfliktas.</a:t>
            </a:r>
            <a:endParaRPr lang="lt-LT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20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332656"/>
            <a:ext cx="2227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/>
              <a:t>Ketvirtoji mintis</a:t>
            </a:r>
            <a:endParaRPr lang="lt-LT" sz="2400" dirty="0"/>
          </a:p>
        </p:txBody>
      </p:sp>
      <p:sp>
        <p:nvSpPr>
          <p:cNvPr id="3" name="Rectangle 2"/>
          <p:cNvSpPr/>
          <p:nvPr/>
        </p:nvSpPr>
        <p:spPr>
          <a:xfrm>
            <a:off x="611560" y="1124744"/>
            <a:ext cx="78339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dirty="0" smtClean="0"/>
              <a:t>JEI DIEVO NĖRA, TAI VISKAS GALIMA</a:t>
            </a:r>
            <a:endParaRPr lang="lt-LT" sz="3200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6672" y="1844824"/>
            <a:ext cx="3337953" cy="44744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21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5616" y="1268760"/>
            <a:ext cx="35283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 smtClean="0"/>
              <a:t>Žmogus, manantis, jog Dievo nėra, skirsto visuomenę į dvi grupes: į valdovus ir (savanoriškai) valdomuosius.</a:t>
            </a:r>
            <a:endParaRPr lang="lt-LT" sz="3600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556792"/>
            <a:ext cx="3403809" cy="37612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22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1340768"/>
            <a:ext cx="3600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smtClean="0"/>
              <a:t>Jeigu nėra Dievo, tai ką reiškia pašalinti kokius porą milijonų tų valdomųjų, trukdančių kurti geresnę visuomenę?! Juk ne šiaip sau, o vardan kilnaus tikslo!</a:t>
            </a:r>
            <a:endParaRPr lang="lt-LT" sz="32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700808"/>
            <a:ext cx="3688069" cy="3672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23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260648"/>
            <a:ext cx="73448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smtClean="0"/>
              <a:t>DOSTOJEVSKIS   MANO   KITAIP. </a:t>
            </a:r>
          </a:p>
          <a:p>
            <a:pPr algn="ctr"/>
            <a:r>
              <a:rPr lang="lt-LT" sz="3200" dirty="0" smtClean="0"/>
              <a:t>Jam žmogus yra Dievo kūrinys, sukurtas pagal paties Kūrėjo paveikslą. Ir dėl to kito žmogaus negalima aukoti net ir patiems kilniausiems tikslams. </a:t>
            </a:r>
            <a:endParaRPr lang="lt-LT" sz="32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915094"/>
            <a:ext cx="2845693" cy="34598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24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44008" y="1268760"/>
            <a:ext cx="33661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 smtClean="0"/>
              <a:t>Kiekviename žmoguje, nesvarbu, koks korumpuotas ar žemai smukęs jis bebūtų, atsispindi Dievo atvaizdas. </a:t>
            </a:r>
            <a:endParaRPr lang="lt-LT" sz="36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24744"/>
            <a:ext cx="2618870" cy="50851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25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1772816"/>
            <a:ext cx="27900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 smtClean="0"/>
              <a:t>Kiekvienas žmogus, nesvarbu, kiek kaltas bebūtų, turi savo garbę ir orumą. </a:t>
            </a:r>
            <a:endParaRPr lang="lt-LT" sz="36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340768"/>
            <a:ext cx="4346462" cy="48169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26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4437112"/>
            <a:ext cx="72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 smtClean="0"/>
              <a:t>Nė vienam neduota teisė kitus skirstyti pagal vertingumą ar netgi pagal jų mirties naudą.</a:t>
            </a:r>
            <a:endParaRPr lang="lt-LT" sz="36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052736"/>
            <a:ext cx="5596759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27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1196752"/>
            <a:ext cx="41764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err="1" smtClean="0"/>
              <a:t>Raskolnikovui</a:t>
            </a:r>
            <a:r>
              <a:rPr lang="lt-LT" sz="3200" dirty="0" smtClean="0"/>
              <a:t> gyvenimas prasideda nuo Naujojo Testamento, nes Evangelija – tai knyga, kurioje mes sutinkame Kristų ir atrandame gyvenimą. Tuo buvo įsitikinęs ir pats Dostojevskis.</a:t>
            </a:r>
            <a:endParaRPr lang="lt-LT" sz="3200" dirty="0"/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268760"/>
            <a:ext cx="3329844" cy="4680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CACC0-04AB-4A86-A96D-099BEE15F6CE}" type="slidenum">
              <a:rPr lang="lt-LT" smtClean="0"/>
              <a:t>28</a:t>
            </a:fld>
            <a:endParaRPr lang="lt-LT"/>
          </a:p>
        </p:txBody>
      </p:sp>
      <p:sp>
        <p:nvSpPr>
          <p:cNvPr id="10" name="Footer Placeholder 8"/>
          <p:cNvSpPr txBox="1">
            <a:spLocks/>
          </p:cNvSpPr>
          <p:nvPr/>
        </p:nvSpPr>
        <p:spPr bwMode="auto">
          <a:xfrm>
            <a:off x="971600" y="6381750"/>
            <a:ext cx="720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Klaipėdos „Ąžuolyno"  gimnazijos mokytoja S. </a:t>
            </a:r>
            <a:r>
              <a:rPr kumimoji="0" lang="lt-L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Riaukienė</a:t>
            </a:r>
            <a:endParaRPr kumimoji="0" lang="lt-LT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426_1">
  <a:themeElements>
    <a:clrScheme name="0426_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2">
      <a:majorFont>
        <a:latin typeface="Adobe Garamond Pro Bold"/>
        <a:ea typeface="宋体"/>
        <a:cs typeface=""/>
      </a:majorFont>
      <a:minorFont>
        <a:latin typeface="Adobe Caslon Pro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426_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26_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26_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26_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26_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426_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426_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426_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426_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426_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426_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426_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696</Words>
  <Application>Microsoft Office PowerPoint</Application>
  <PresentationFormat>On-screen Show (4:3)</PresentationFormat>
  <Paragraphs>79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0426_1</vt:lpstr>
      <vt:lpstr>Fiodoras Dostojevskis – XX amžiaus pranašas</vt:lpstr>
      <vt:lpstr>Prancūzų filosofas Albert’as Camus 1959 metais rašė:</vt:lpstr>
      <vt:lpstr>SĄVOKOS</vt:lpstr>
      <vt:lpstr>Dostojevskis numatė mūsų laikų istoriją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Sigute</dc:creator>
  <cp:lastModifiedBy>Sigute</cp:lastModifiedBy>
  <cp:revision>16</cp:revision>
  <dcterms:created xsi:type="dcterms:W3CDTF">2011-03-06T08:24:08Z</dcterms:created>
  <dcterms:modified xsi:type="dcterms:W3CDTF">2011-03-06T11:08:38Z</dcterms:modified>
</cp:coreProperties>
</file>