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2" r:id="rId9"/>
    <p:sldId id="266" r:id="rId10"/>
    <p:sldId id="267" r:id="rId11"/>
    <p:sldId id="261" r:id="rId12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7" autoAdjust="0"/>
  </p:normalViewPr>
  <p:slideViewPr>
    <p:cSldViewPr>
      <p:cViewPr varScale="1">
        <p:scale>
          <a:sx n="106" d="100"/>
          <a:sy n="106" d="100"/>
        </p:scale>
        <p:origin x="-11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F274509-3CF8-4485-84C0-F35A4EE6050E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t-L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t-L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F931657-FB77-434F-B08F-8E5709E892E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t-LT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064DE3-9254-484A-B44E-A614FC3D3C5D}" type="slidenum">
              <a:rPr lang="lt-LT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lt-L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t-LT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76B026-5B01-4BFC-ACCF-416BD1DCB076}" type="slidenum">
              <a:rPr lang="lt-LT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lt-L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t-LT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130168-8527-4B38-BF9D-E62184D51BB7}" type="slidenum">
              <a:rPr lang="lt-LT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lt-L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t-LT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EEC1BFC-E982-4925-B210-D9997D4C49D6}" type="slidenum">
              <a:rPr lang="lt-LT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lt-L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t-LT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9397CB-BE56-4783-83D2-E7A1BD4293A9}" type="slidenum">
              <a:rPr lang="lt-LT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lt-L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t-LT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5F352ED-7E90-4F37-B0B0-01AC63C1DAFC}" type="slidenum">
              <a:rPr lang="lt-LT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lt-L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t-LT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EC6B61-936A-4258-B504-CF3939B18902}" type="slidenum">
              <a:rPr lang="lt-LT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 smtClean="0"/>
            </a:lvl1pPr>
          </a:lstStyle>
          <a:p>
            <a:pPr>
              <a:defRPr/>
            </a:pPr>
            <a:fld id="{7528D59B-2AD3-4D54-9A84-19C141ED9084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F56FEA-4E8B-4E0A-B03A-D78C43DFB62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22916-29BA-43F4-8234-0C12185E3D64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6AA4E-334E-4569-B05C-2A05F6B56D9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Isosceles Triangle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F4176-E698-4B0D-9FAC-929CF8D94666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DABA7-5F54-47FA-86DE-E4CAA4463F2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814C4-59A7-4AC2-8901-95144CE5D594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0C2F8-3684-4B1A-910A-7C6266458F6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DA8DB-3195-4EA2-956D-7D29916522BE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C43AA1DA-4555-43BD-9D92-77765B435B8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722B0-3663-4D22-9CEA-774562881608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71304-93B5-4142-940E-1F4CF3DB45A4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0E7D1-E89B-46BA-BB2F-394B50BF599D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A5C9D-500B-427D-A0DC-A16BDE87C57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97752D26-A593-4FA2-B137-4282B299E6F3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A80F0F11-AF19-4301-838C-D04C431B7AC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0CED83A5-5EFC-4F15-BDB1-963F3D1FC64B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 smtClean="0"/>
            </a:lvl1pPr>
          </a:lstStyle>
          <a:p>
            <a:pPr>
              <a:defRPr/>
            </a:pPr>
            <a:fld id="{BB2AF9B0-617D-45CE-BCB1-CBD979EBA2CE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1E2F6-335E-44A0-85CF-EADB5CBB6578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46EFF-4B8B-4A37-A9A4-F4DA776B383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EEA9D-9D8F-49E1-9555-F17408A3C8F4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88E41-73EE-4167-9336-B8D4577CC27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95366E71-DC70-445F-B4D3-9DAD3F9A3179}" type="datetimeFigureOut">
              <a:rPr lang="lt-LT"/>
              <a:pPr>
                <a:defRPr/>
              </a:pPr>
              <a:t>2011.03.17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ED5A4932-0D7E-473F-A025-079B3956E19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3" r:id="rId6"/>
    <p:sldLayoutId id="2147483682" r:id="rId7"/>
    <p:sldLayoutId id="2147483689" r:id="rId8"/>
    <p:sldLayoutId id="2147483690" r:id="rId9"/>
    <p:sldLayoutId id="2147483681" r:id="rId10"/>
    <p:sldLayoutId id="2147483680" r:id="rId11"/>
  </p:sldLayoutIdLst>
  <p:transition>
    <p:diamond/>
  </p:transition>
  <p:txStyles>
    <p:titleStyle>
      <a:lvl1pPr marL="484188" indent="-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Jolanta\Desktop\Trans%20-%20666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5105400"/>
            <a:ext cx="8062912" cy="17526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endParaRPr lang="lt-LT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7158" y="714356"/>
            <a:ext cx="8501122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JUOZAS ERLICKAS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0" y="2857496"/>
            <a:ext cx="9144000" cy="1571636"/>
          </a:xfrm>
        </p:spPr>
        <p:txBody>
          <a:bodyPr>
            <a:noAutofit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lt-LT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“BAJORŲ”</a:t>
            </a:r>
            <a:endParaRPr lang="lt-LT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Trans - 666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5" y="35718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0" y="2285992"/>
            <a:ext cx="9144000" cy="571504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R="36576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lt-LT" sz="3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Prozos rinkinys</a:t>
            </a:r>
          </a:p>
          <a:p>
            <a:pPr marR="36576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lt-LT" sz="3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2007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313"/>
            <a:ext cx="9001125" cy="5500687"/>
          </a:xfrm>
        </p:spPr>
        <p:txBody>
          <a:bodyPr>
            <a:noAutofit/>
          </a:bodyPr>
          <a:lstStyle/>
          <a:p>
            <a:pPr marL="448056" indent="-384048" algn="ctr" fontAlgn="auto">
              <a:spcAft>
                <a:spcPts val="0"/>
              </a:spcAft>
              <a:buFont typeface="Wingdings 2"/>
              <a:buNone/>
              <a:defRPr/>
            </a:pPr>
            <a:endParaRPr lang="lt-L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ladimir Script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"/>
            <a:ext cx="9144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lt-L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lt-L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lt-L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lt-L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Kurs nūnai apvertei mano knygą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ir viešoj vietoj spoksai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į antrą galą...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Nieko nepamatysi!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lt-L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Tai padori knyga.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lt-L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Todėl eik sau.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Ir neškis knygą su savimi.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Kai liksit vienu du-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atsivers jos vidinis grožis...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-142908" y="642918"/>
            <a:ext cx="9429816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44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Praeivi,</a:t>
            </a:r>
          </a:p>
        </p:txBody>
      </p:sp>
      <p:pic>
        <p:nvPicPr>
          <p:cNvPr id="2" name="Picture 2" descr="?id=11949408281193849403&amp;s=3&amp;f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38" y="1785938"/>
            <a:ext cx="3119437" cy="485775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827" y="484167"/>
            <a:ext cx="8300927" cy="5643602"/>
          </a:xfrm>
        </p:spPr>
        <p:txBody>
          <a:bodyPr>
            <a:norm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lt-LT" dirty="0" smtClean="0"/>
              <a:t>Poetas, dramaturgas, prozininkas, Nacionalinės premijos laureatas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lt-LT" dirty="0" smtClean="0"/>
              <a:t>    </a:t>
            </a:r>
            <a:r>
              <a:rPr lang="lt-LT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Juozas Erlickas </a:t>
            </a:r>
            <a:endParaRPr lang="lt-LT" sz="5400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lt-LT" dirty="0" smtClean="0"/>
              <a:t>    </a:t>
            </a:r>
            <a:r>
              <a:rPr lang="lt-LT" sz="2800" dirty="0" smtClean="0"/>
              <a:t>savo knygoje </a:t>
            </a:r>
            <a:r>
              <a:rPr lang="lt-LT" sz="2800" dirty="0" smtClean="0">
                <a:solidFill>
                  <a:schemeClr val="accent1">
                    <a:lumMod val="75000"/>
                  </a:schemeClr>
                </a:solidFill>
              </a:rPr>
              <a:t>„BAJORŲ</a:t>
            </a:r>
            <a:r>
              <a:rPr lang="lt-LT" sz="2800" dirty="0" smtClean="0">
                <a:solidFill>
                  <a:schemeClr val="accent1">
                    <a:lumMod val="75000"/>
                  </a:schemeClr>
                </a:solidFill>
              </a:rPr>
              <a:t>”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lt-LT" sz="2800" dirty="0" smtClean="0"/>
              <a:t>    konstruoja Lietuvos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lt-LT" sz="2800" dirty="0" smtClean="0"/>
              <a:t>    istorines, socialines, kultūrines aktualijas pagal karnavalinio gyvenimo logiką.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lt-LT" sz="2800" dirty="0" smtClean="0"/>
              <a:t>   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lt-LT" sz="2800" dirty="0" smtClean="0"/>
              <a:t>    Savo mintimis poetas priartėja prie </a:t>
            </a:r>
            <a:r>
              <a:rPr lang="lt-LT" sz="2800" dirty="0" smtClean="0"/>
              <a:t>„absurdo </a:t>
            </a:r>
            <a:r>
              <a:rPr lang="lt-LT" sz="2800" dirty="0" smtClean="0"/>
              <a:t>literatūros” klasikų.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endParaRPr lang="lt-LT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endParaRPr lang="lt-LT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endParaRPr lang="lt-LT" dirty="0" smtClean="0"/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endParaRPr lang="lt-LT" dirty="0"/>
          </a:p>
        </p:txBody>
      </p:sp>
      <p:pic>
        <p:nvPicPr>
          <p:cNvPr id="2051" name="Picture 3" descr="C:\Program Files\Microsoft Office\MEDIA\OFFICE12\Lines\BD21303_.gif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-285750" y="6215063"/>
            <a:ext cx="9702800" cy="4286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/>
            </a:solidFill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Program Files\Microsoft Office\MEDIA\OFFICE12\Lines\BD21303_.gif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-285750" y="6215063"/>
            <a:ext cx="9702800" cy="4286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/>
            </a:solidFill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57188" y="0"/>
            <a:ext cx="8229600" cy="58578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lt-LT" sz="2800" smtClean="0"/>
          </a:p>
          <a:p>
            <a:pPr>
              <a:lnSpc>
                <a:spcPct val="90000"/>
              </a:lnSpc>
            </a:pPr>
            <a:r>
              <a:rPr lang="lt-LT" sz="2800" smtClean="0"/>
              <a:t>Knygoje atvirai kritikuoja ir provokuoja dabartinę susvetimėjusią,              standartinio mąstymo                       sistemomis besiremiančią              visuomenę.</a:t>
            </a:r>
          </a:p>
          <a:p>
            <a:pPr>
              <a:lnSpc>
                <a:spcPct val="90000"/>
              </a:lnSpc>
            </a:pPr>
            <a:endParaRPr lang="lt-LT" sz="2800" smtClean="0"/>
          </a:p>
          <a:p>
            <a:pPr>
              <a:lnSpc>
                <a:spcPct val="90000"/>
              </a:lnSpc>
            </a:pPr>
            <a:endParaRPr lang="lt-LT" sz="2800" smtClean="0"/>
          </a:p>
          <a:p>
            <a:pPr>
              <a:lnSpc>
                <a:spcPct val="90000"/>
              </a:lnSpc>
            </a:pPr>
            <a:r>
              <a:rPr lang="lt-LT" sz="2800" smtClean="0">
                <a:solidFill>
                  <a:srgbClr val="E90062"/>
                </a:solidFill>
              </a:rPr>
              <a:t>„Bajorų“ </a:t>
            </a:r>
            <a:r>
              <a:rPr lang="lt-LT" sz="2800" smtClean="0"/>
              <a:t>tekstai savo apimtimi svyruoja nuo miniatiūrų iki ilgokų pasakojimų. Bet visuose juose autorius neatskiriamai susijęs su savo herojais: tai jis pasakoja apie save ar knygos personažus pirmuoju asmeniu, tai keliauja su jais ir kartu kalbasi apie gyvenimą...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lt-LT" sz="2800" smtClean="0"/>
          </a:p>
        </p:txBody>
      </p:sp>
      <p:pic>
        <p:nvPicPr>
          <p:cNvPr id="7170" name="Picture 2" descr="C:\Users\Jolanta\Desktop\Naujas aplankas\1998-2000_partija_s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0" y="1000125"/>
            <a:ext cx="2857500" cy="235743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500063"/>
            <a:ext cx="8229600" cy="60721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lt-LT" sz="2600" smtClean="0"/>
              <a:t>Prozos rinkinyje autorius toliau žaidžia populiariais kalbos ir mąstymo štampais, vaizduodamas biblinių personažų, senųjų inteligentų ir naujųjų verslininkų nuotykius. </a:t>
            </a:r>
          </a:p>
          <a:p>
            <a:pPr>
              <a:lnSpc>
                <a:spcPct val="90000"/>
              </a:lnSpc>
            </a:pPr>
            <a:endParaRPr lang="lt-LT" sz="2600" smtClean="0"/>
          </a:p>
          <a:p>
            <a:pPr>
              <a:lnSpc>
                <a:spcPct val="90000"/>
              </a:lnSpc>
            </a:pPr>
            <a:r>
              <a:rPr lang="lt-LT" sz="2600" smtClean="0"/>
              <a:t>Iš tikrųjų viskas labai padoru ir rimta: nuo santūrios rašytojo povyzos iki kalbėjimo tono. </a:t>
            </a:r>
          </a:p>
          <a:p>
            <a:pPr>
              <a:lnSpc>
                <a:spcPct val="90000"/>
              </a:lnSpc>
            </a:pPr>
            <a:endParaRPr lang="lt-LT" sz="2600" smtClean="0"/>
          </a:p>
          <a:p>
            <a:pPr>
              <a:lnSpc>
                <a:spcPct val="90000"/>
              </a:lnSpc>
            </a:pPr>
            <a:r>
              <a:rPr lang="lt-LT" sz="2600" smtClean="0"/>
              <a:t>Tik išmanantys žiniasklaidos pateikiamų aktualijų, politikos naujienų, televizijos programų „kodus“ gali deramai įvertinti autoriaus savotišką humoro jausmą, paremtą visų pirma žodžių žaismu ir absurdo logika. </a:t>
            </a:r>
            <a:br>
              <a:rPr lang="lt-LT" sz="2600" smtClean="0"/>
            </a:br>
            <a:r>
              <a:rPr lang="lt-LT" sz="2600" smtClean="0"/>
              <a:t/>
            </a:r>
            <a:br>
              <a:rPr lang="lt-LT" sz="2600" smtClean="0"/>
            </a:br>
            <a:endParaRPr lang="lt-LT" sz="2600" smtClean="0"/>
          </a:p>
        </p:txBody>
      </p:sp>
      <p:pic>
        <p:nvPicPr>
          <p:cNvPr id="4" name="Picture 3" descr="C:\Program Files\Microsoft Office\MEDIA\OFFICE12\Lines\BD21303_.gif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-285750" y="6215063"/>
            <a:ext cx="9702800" cy="4286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/>
            </a:solidFill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214313"/>
            <a:ext cx="8229600" cy="58578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lt-LT" b="1" smtClean="0">
                <a:solidFill>
                  <a:srgbClr val="E90062"/>
                </a:solidFill>
              </a:rPr>
              <a:t>Prozoje išryškėję Erlicko kūrybos bruožai: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lt-LT" smtClean="0"/>
          </a:p>
          <a:p>
            <a:pPr>
              <a:lnSpc>
                <a:spcPct val="90000"/>
              </a:lnSpc>
            </a:pPr>
            <a:r>
              <a:rPr lang="lt-LT" sz="2800" smtClean="0"/>
              <a:t>Kandumas. </a:t>
            </a:r>
          </a:p>
          <a:p>
            <a:pPr>
              <a:lnSpc>
                <a:spcPct val="90000"/>
              </a:lnSpc>
            </a:pPr>
            <a:r>
              <a:rPr lang="lt-LT" sz="2800" smtClean="0"/>
              <a:t>Sarkazmas. </a:t>
            </a:r>
          </a:p>
          <a:p>
            <a:pPr>
              <a:lnSpc>
                <a:spcPct val="90000"/>
              </a:lnSpc>
            </a:pPr>
            <a:r>
              <a:rPr lang="lt-LT" sz="2800" smtClean="0"/>
              <a:t>Tragikomedija.</a:t>
            </a:r>
          </a:p>
          <a:p>
            <a:pPr>
              <a:lnSpc>
                <a:spcPct val="90000"/>
              </a:lnSpc>
            </a:pPr>
            <a:r>
              <a:rPr lang="lt-LT" sz="2800" smtClean="0"/>
              <a:t>Dviprasmiškumas.</a:t>
            </a:r>
          </a:p>
          <a:p>
            <a:pPr>
              <a:lnSpc>
                <a:spcPct val="90000"/>
              </a:lnSpc>
            </a:pPr>
            <a:r>
              <a:rPr lang="lt-LT" sz="2800" smtClean="0"/>
              <a:t>Absurdiškumas.</a:t>
            </a:r>
          </a:p>
          <a:p>
            <a:pPr>
              <a:lnSpc>
                <a:spcPct val="90000"/>
              </a:lnSpc>
            </a:pPr>
            <a:r>
              <a:rPr lang="lt-LT" sz="2800" smtClean="0"/>
              <a:t>Ironija.</a:t>
            </a:r>
          </a:p>
          <a:p>
            <a:pPr>
              <a:lnSpc>
                <a:spcPct val="90000"/>
              </a:lnSpc>
            </a:pPr>
            <a:r>
              <a:rPr lang="lt-LT" sz="2800" smtClean="0"/>
              <a:t>Pramanytų personažų gretinimas su dabartinėm žinomom asmenybėm.</a:t>
            </a:r>
            <a:endParaRPr lang="lt-LT" sz="900" smtClean="0"/>
          </a:p>
          <a:p>
            <a:pPr>
              <a:lnSpc>
                <a:spcPct val="90000"/>
              </a:lnSpc>
            </a:pPr>
            <a:r>
              <a:rPr lang="lt-LT" sz="2800" smtClean="0"/>
              <a:t>Socialinė tikrovė.</a:t>
            </a:r>
          </a:p>
          <a:p>
            <a:pPr>
              <a:lnSpc>
                <a:spcPct val="90000"/>
              </a:lnSpc>
            </a:pPr>
            <a:r>
              <a:rPr lang="lt-LT" sz="2800" smtClean="0"/>
              <a:t>Paradoksalumas.</a:t>
            </a:r>
          </a:p>
          <a:p>
            <a:pPr>
              <a:lnSpc>
                <a:spcPct val="90000"/>
              </a:lnSpc>
            </a:pPr>
            <a:endParaRPr lang="lt-LT" sz="2800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lt-LT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lt-LT" smtClean="0"/>
          </a:p>
        </p:txBody>
      </p:sp>
      <p:pic>
        <p:nvPicPr>
          <p:cNvPr id="5" name="Picture 4" descr="C:\Program Files\Microsoft Office\MEDIA\OFFICE12\Lines\BD21303_.gif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-285750" y="6215063"/>
            <a:ext cx="9702800" cy="4286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/>
            </a:solidFill>
          </a:ln>
        </p:spPr>
      </p:pic>
      <p:pic>
        <p:nvPicPr>
          <p:cNvPr id="2051" name="Picture 3" descr="C:\Users\Jolanta\Desktop\Naujas aplankas\juozas_erlickas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0" y="1357313"/>
            <a:ext cx="4929188" cy="2500312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357188"/>
            <a:ext cx="8229600" cy="56435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lt-LT" sz="2800" b="1" smtClean="0">
                <a:solidFill>
                  <a:srgbClr val="E90062"/>
                </a:solidFill>
              </a:rPr>
              <a:t>Šioje knygoje paliečiamų temų įvairovė – stebinanti. Joje aptariami: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lt-LT" sz="2200" smtClean="0"/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lt-LT" sz="2200" smtClean="0"/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lt-LT" sz="2200" smtClean="0"/>
          </a:p>
          <a:p>
            <a:pPr>
              <a:lnSpc>
                <a:spcPct val="80000"/>
              </a:lnSpc>
            </a:pPr>
            <a:endParaRPr lang="lt-LT" sz="2200" smtClean="0"/>
          </a:p>
          <a:p>
            <a:pPr>
              <a:lnSpc>
                <a:spcPct val="80000"/>
              </a:lnSpc>
            </a:pPr>
            <a:endParaRPr lang="lt-LT" sz="2200" smtClean="0"/>
          </a:p>
          <a:p>
            <a:pPr>
              <a:lnSpc>
                <a:spcPct val="80000"/>
              </a:lnSpc>
            </a:pPr>
            <a:endParaRPr lang="lt-LT" sz="2200" smtClean="0"/>
          </a:p>
          <a:p>
            <a:pPr>
              <a:lnSpc>
                <a:spcPct val="80000"/>
              </a:lnSpc>
            </a:pPr>
            <a:endParaRPr lang="lt-LT" sz="2200" smtClean="0"/>
          </a:p>
          <a:p>
            <a:pPr>
              <a:lnSpc>
                <a:spcPct val="80000"/>
              </a:lnSpc>
            </a:pPr>
            <a:endParaRPr lang="lt-LT" sz="2200" smtClean="0"/>
          </a:p>
          <a:p>
            <a:pPr>
              <a:lnSpc>
                <a:spcPct val="80000"/>
              </a:lnSpc>
            </a:pPr>
            <a:r>
              <a:rPr lang="lt-LT" sz="2200" smtClean="0">
                <a:latin typeface="Arial" charset="0"/>
              </a:rPr>
              <a:t>p</a:t>
            </a:r>
            <a:r>
              <a:rPr lang="lt-LT" sz="2200" smtClean="0"/>
              <a:t>olitikos ir ekonomikos reikalai, </a:t>
            </a:r>
          </a:p>
          <a:p>
            <a:pPr>
              <a:lnSpc>
                <a:spcPct val="80000"/>
              </a:lnSpc>
            </a:pPr>
            <a:r>
              <a:rPr lang="lt-LT" sz="2200" smtClean="0">
                <a:latin typeface="Arial" charset="0"/>
              </a:rPr>
              <a:t>s</a:t>
            </a:r>
            <a:r>
              <a:rPr lang="lt-LT" sz="2200" smtClean="0"/>
              <a:t>ocialiniai bei kultūriniai dalykai, </a:t>
            </a:r>
          </a:p>
          <a:p>
            <a:pPr>
              <a:lnSpc>
                <a:spcPct val="80000"/>
              </a:lnSpc>
            </a:pPr>
            <a:r>
              <a:rPr lang="lt-LT" sz="2200" smtClean="0">
                <a:latin typeface="Arial" charset="0"/>
              </a:rPr>
              <a:t>f</a:t>
            </a:r>
            <a:r>
              <a:rPr lang="lt-LT" sz="2200" smtClean="0"/>
              <a:t>ilosofijos ir psichologijos klausimai, </a:t>
            </a:r>
          </a:p>
          <a:p>
            <a:pPr>
              <a:lnSpc>
                <a:spcPct val="80000"/>
              </a:lnSpc>
            </a:pPr>
            <a:r>
              <a:rPr lang="lt-LT" sz="2200" smtClean="0">
                <a:latin typeface="Arial" charset="0"/>
              </a:rPr>
              <a:t>k</a:t>
            </a:r>
            <a:r>
              <a:rPr lang="lt-LT" sz="2200" smtClean="0"/>
              <a:t>riminaliniai motyvai</a:t>
            </a:r>
            <a:r>
              <a:rPr lang="lt-LT" sz="2200" smtClean="0">
                <a:latin typeface="Arial" charset="0"/>
              </a:rPr>
              <a:t>,</a:t>
            </a:r>
          </a:p>
          <a:p>
            <a:pPr>
              <a:lnSpc>
                <a:spcPct val="80000"/>
              </a:lnSpc>
            </a:pPr>
            <a:r>
              <a:rPr lang="lt-LT" sz="2200" smtClean="0">
                <a:latin typeface="Arial" charset="0"/>
              </a:rPr>
              <a:t>i</a:t>
            </a:r>
            <a:r>
              <a:rPr lang="lt-LT" sz="2200" smtClean="0"/>
              <a:t>storija bei aktualijos</a:t>
            </a:r>
            <a:r>
              <a:rPr lang="lt-LT" sz="2200" smtClean="0">
                <a:latin typeface="Arial" charset="0"/>
              </a:rPr>
              <a:t>,</a:t>
            </a:r>
          </a:p>
          <a:p>
            <a:pPr>
              <a:lnSpc>
                <a:spcPct val="80000"/>
              </a:lnSpc>
            </a:pPr>
            <a:r>
              <a:rPr lang="lt-LT" sz="2200" smtClean="0">
                <a:latin typeface="Arial" charset="0"/>
              </a:rPr>
              <a:t>s</a:t>
            </a:r>
            <a:r>
              <a:rPr lang="lt-LT" sz="2200" smtClean="0"/>
              <a:t>avaip traktuojamos sociologų futuristinės įžvalgos</a:t>
            </a:r>
            <a:r>
              <a:rPr lang="lt-LT" sz="2200" smtClean="0">
                <a:latin typeface="Arial" charset="0"/>
              </a:rPr>
              <a:t>.</a:t>
            </a:r>
            <a:r>
              <a:rPr lang="lt-LT" sz="2200" smtClean="0"/>
              <a:t>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lt-LT" sz="2800" smtClean="0"/>
          </a:p>
        </p:txBody>
      </p:sp>
      <p:pic>
        <p:nvPicPr>
          <p:cNvPr id="4" name="Picture 3" descr="C:\Program Files\Microsoft Office\MEDIA\OFFICE12\Lines\BD21303_.gif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-285750" y="6215063"/>
            <a:ext cx="9702800" cy="4286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/>
            </a:solidFill>
          </a:ln>
        </p:spPr>
      </p:pic>
      <p:pic>
        <p:nvPicPr>
          <p:cNvPr id="5122" name="Picture 2" descr="C:\Users\Jolanta\Desktop\Naujas aplankas\1998-2000_sventasis_s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88" y="1428750"/>
            <a:ext cx="2748284" cy="3857625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5123" name="Picture 3" descr="C:\Users\Jolanta\Desktop\Naujas aplankas\1999-2000_biudzetas_s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25" y="1124744"/>
            <a:ext cx="4357688" cy="252028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285750"/>
            <a:ext cx="8229600" cy="5715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lt-LT" b="1" smtClean="0">
                <a:solidFill>
                  <a:srgbClr val="E90062"/>
                </a:solidFill>
              </a:rPr>
              <a:t>Knygoje dominuojančios aktualijos: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lt-LT" smtClean="0"/>
          </a:p>
          <a:p>
            <a:pPr>
              <a:lnSpc>
                <a:spcPct val="90000"/>
              </a:lnSpc>
            </a:pPr>
            <a:r>
              <a:rPr lang="lt-LT" smtClean="0"/>
              <a:t>Šalies dabartis</a:t>
            </a:r>
            <a:r>
              <a:rPr lang="lt-LT" smtClean="0">
                <a:latin typeface="Arial" charset="0"/>
              </a:rPr>
              <a:t>.</a:t>
            </a:r>
            <a:r>
              <a:rPr lang="lt-LT" smtClean="0"/>
              <a:t> </a:t>
            </a:r>
          </a:p>
          <a:p>
            <a:pPr>
              <a:lnSpc>
                <a:spcPct val="90000"/>
              </a:lnSpc>
            </a:pPr>
            <a:r>
              <a:rPr lang="lt-LT" smtClean="0"/>
              <a:t>Daugiau dėmesio skiriama lyčių santykiams: subtilesnis žvilgsnis į moterį. </a:t>
            </a:r>
          </a:p>
          <a:p>
            <a:pPr>
              <a:lnSpc>
                <a:spcPct val="90000"/>
              </a:lnSpc>
            </a:pPr>
            <a:r>
              <a:rPr lang="lt-LT" smtClean="0"/>
              <a:t>Drąsiau kalbama apie gėjus ir seksualumą</a:t>
            </a:r>
            <a:r>
              <a:rPr lang="lt-LT" smtClean="0">
                <a:latin typeface="Arial" charset="0"/>
              </a:rPr>
              <a:t>.</a:t>
            </a:r>
            <a:r>
              <a:rPr lang="lt-LT" smtClean="0"/>
              <a:t> </a:t>
            </a:r>
          </a:p>
          <a:p>
            <a:pPr>
              <a:lnSpc>
                <a:spcPct val="90000"/>
              </a:lnSpc>
            </a:pPr>
            <a:r>
              <a:rPr lang="lt-LT" smtClean="0">
                <a:latin typeface="Arial" charset="0"/>
              </a:rPr>
              <a:t>Aptaria k</a:t>
            </a:r>
            <a:r>
              <a:rPr lang="lt-LT" smtClean="0"/>
              <a:t>limato atšilimą ir gyvūnų apsaugos teises</a:t>
            </a:r>
            <a:r>
              <a:rPr lang="lt-LT" smtClean="0">
                <a:latin typeface="Arial" charset="0"/>
              </a:rPr>
              <a:t>.</a:t>
            </a:r>
            <a:r>
              <a:rPr lang="lt-LT" smtClean="0"/>
              <a:t> </a:t>
            </a:r>
          </a:p>
          <a:p>
            <a:pPr>
              <a:lnSpc>
                <a:spcPct val="90000"/>
              </a:lnSpc>
            </a:pPr>
            <a:r>
              <a:rPr lang="lt-LT" smtClean="0"/>
              <a:t>Aptariamos „madingos“ maisto derinimo ir elgesio iškrypimų, kosmoso tyrinėjimo ir emigracijos temos. </a:t>
            </a:r>
          </a:p>
        </p:txBody>
      </p:sp>
      <p:pic>
        <p:nvPicPr>
          <p:cNvPr id="4" name="Picture 3" descr="C:\Program Files\Microsoft Office\MEDIA\OFFICE12\Lines\BD21303_.gif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-285750" y="6215063"/>
            <a:ext cx="9702800" cy="4286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/>
            </a:solidFill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500063"/>
            <a:ext cx="8572500" cy="56435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lt-LT" smtClean="0">
                <a:solidFill>
                  <a:srgbClr val="E90062"/>
                </a:solidFill>
              </a:rPr>
              <a:t>    </a:t>
            </a:r>
            <a:r>
              <a:rPr lang="lt-LT" b="1" smtClean="0">
                <a:solidFill>
                  <a:srgbClr val="E90062"/>
                </a:solidFill>
              </a:rPr>
              <a:t>Knygos viršelio simboliai:</a:t>
            </a:r>
          </a:p>
          <a:p>
            <a:pPr>
              <a:lnSpc>
                <a:spcPct val="90000"/>
              </a:lnSpc>
            </a:pPr>
            <a:r>
              <a:rPr lang="lt-LT" smtClean="0"/>
              <a:t>Aureolė ir biblinio patriarcho lazda.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lt-LT" smtClean="0">
              <a:solidFill>
                <a:srgbClr val="E90062"/>
              </a:solidFill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lt-LT" smtClean="0">
                <a:solidFill>
                  <a:srgbClr val="E90062"/>
                </a:solidFill>
              </a:rPr>
              <a:t>  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lt-LT" smtClean="0">
              <a:solidFill>
                <a:srgbClr val="E90062"/>
              </a:solidFill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lt-LT" smtClean="0">
              <a:solidFill>
                <a:srgbClr val="E90062"/>
              </a:solidFill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lt-LT" smtClean="0">
                <a:solidFill>
                  <a:srgbClr val="E90062"/>
                </a:solidFill>
              </a:rPr>
              <a:t>  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lt-LT" smtClean="0">
                <a:solidFill>
                  <a:srgbClr val="E90062"/>
                </a:solidFill>
              </a:rPr>
              <a:t>    </a:t>
            </a:r>
            <a:r>
              <a:rPr lang="lt-LT" b="1" smtClean="0">
                <a:solidFill>
                  <a:srgbClr val="E90062"/>
                </a:solidFill>
              </a:rPr>
              <a:t>Pavadinimo reikšmė-</a:t>
            </a:r>
          </a:p>
          <a:p>
            <a:pPr>
              <a:lnSpc>
                <a:spcPct val="90000"/>
              </a:lnSpc>
            </a:pPr>
            <a:r>
              <a:rPr lang="lt-LT" b="1" smtClean="0">
                <a:effectLst>
                  <a:outerShdw blurRad="38100" dist="38100" dir="2700000" algn="tl">
                    <a:srgbClr val="666666"/>
                  </a:outerShdw>
                </a:effectLst>
              </a:rPr>
              <a:t>„</a:t>
            </a:r>
            <a:r>
              <a:rPr lang="lt-LT" smtClean="0"/>
              <a:t>Bajorų”- gali simbolizuoti degtinę, duoną ar kolūkiečio gyvenimą, kurį autorius tapatina su bajorų kasdienybe.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lt-LT" smtClean="0"/>
          </a:p>
        </p:txBody>
      </p:sp>
      <p:pic>
        <p:nvPicPr>
          <p:cNvPr id="4" name="Picture 3" descr="C:\Program Files\Microsoft Office\MEDIA\OFFICE12\Lines\BD21303_.gif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-285750" y="6215063"/>
            <a:ext cx="9702800" cy="4286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/>
            </a:solidFill>
          </a:ln>
        </p:spPr>
      </p:pic>
      <p:pic>
        <p:nvPicPr>
          <p:cNvPr id="6" name="Picture 2" descr="?id=11949408281193849403&amp;s=3&amp;f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688" y="1714500"/>
            <a:ext cx="1746250" cy="207168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074" name="Picture 2" descr="C:\Users\Jolanta\Desktop\Naujas aplankas\imagesCA7FY7T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1714500"/>
            <a:ext cx="1357313" cy="207168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3075" name="Picture 3" descr="C:\Users\Jolanta\Desktop\Naujas aplankas\H112118_p1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8" y="1714500"/>
            <a:ext cx="928687" cy="206375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3076" name="Picture 4" descr="C:\Users\Jolanta\Desktop\Naujas aplankas\PICT0006_cropped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25" y="1714500"/>
            <a:ext cx="2066925" cy="2066925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76" y="285728"/>
            <a:ext cx="3929090" cy="5500726"/>
          </a:xfrm>
        </p:spPr>
        <p:txBody>
          <a:bodyPr>
            <a:normAutofit fontScale="90000"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lt-LT" b="1" dirty="0" smtClean="0">
                <a:solidFill>
                  <a:schemeClr val="tx1"/>
                </a:solidFill>
              </a:rPr>
              <a:t/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/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/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>J.Erlickas: </a:t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/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>„</a:t>
            </a: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degtinę </a:t>
            </a: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geriam iš reikalo, o pieną – iš </a:t>
            </a: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pasileidimo.”</a:t>
            </a:r>
            <a:r>
              <a:rPr lang="lt-LT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lt-LT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lt-LT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8194" name="Picture 2" descr="C:\Users\Jolanta\Desktop\Naujas aplankas\1998_apskaita4_s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63" y="285750"/>
            <a:ext cx="4000500" cy="5429250"/>
          </a:xfr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5" name="Picture 4" descr="C:\Program Files\Microsoft Office\MEDIA\OFFICE12\Lines\BD21303_.gif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-285750" y="6215063"/>
            <a:ext cx="9702800" cy="4286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/>
            </a:solidFill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7563" y="1285875"/>
            <a:ext cx="5786437" cy="4214813"/>
          </a:xfrm>
        </p:spPr>
        <p:txBody>
          <a:bodyPr>
            <a:noAutofit/>
          </a:bodyPr>
          <a:lstStyle/>
          <a:p>
            <a:pPr>
              <a:buFont typeface="Wingdings 2" pitchFamily="18" charset="2"/>
              <a:buNone/>
            </a:pPr>
            <a:r>
              <a:rPr lang="lt-LT" sz="3600" smtClean="0">
                <a:solidFill>
                  <a:srgbClr val="E90062"/>
                </a:solidFill>
              </a:rPr>
              <a:t>   </a:t>
            </a:r>
            <a:r>
              <a:rPr lang="lt-LT" smtClean="0"/>
              <a:t>Tikriausiai ir jūs esat gavę pasiūlymą: </a:t>
            </a:r>
            <a:r>
              <a:rPr lang="lt-LT" b="1" smtClean="0">
                <a:effectLst>
                  <a:outerShdw blurRad="38100" dist="38100" dir="2700000" algn="tl">
                    <a:srgbClr val="666666"/>
                  </a:outerShdw>
                </a:effectLst>
              </a:rPr>
              <a:t>„</a:t>
            </a:r>
            <a:r>
              <a:rPr lang="lt-LT" smtClean="0"/>
              <a:t>Papūsk man į rūrą!”</a:t>
            </a:r>
          </a:p>
          <a:p>
            <a:pPr>
              <a:buFont typeface="Wingdings 2" pitchFamily="18" charset="2"/>
              <a:buNone/>
            </a:pPr>
            <a:r>
              <a:rPr lang="lt-LT" smtClean="0"/>
              <a:t>    Ir nė sykio nepūtėt? </a:t>
            </a:r>
          </a:p>
          <a:p>
            <a:pPr>
              <a:buFont typeface="Wingdings 2" pitchFamily="18" charset="2"/>
              <a:buNone/>
            </a:pPr>
            <a:r>
              <a:rPr lang="lt-LT" smtClean="0"/>
              <a:t>    Netraukė naują išbandyt?</a:t>
            </a:r>
          </a:p>
          <a:p>
            <a:pPr>
              <a:buFont typeface="Wingdings 2" pitchFamily="18" charset="2"/>
              <a:buNone/>
            </a:pPr>
            <a:r>
              <a:rPr lang="lt-LT" smtClean="0"/>
              <a:t>    Užtat niekas ir nesikeičia jūsų gyvenime.</a:t>
            </a:r>
          </a:p>
          <a:p>
            <a:pPr>
              <a:buFont typeface="Wingdings 2" pitchFamily="18" charset="2"/>
              <a:buNone/>
            </a:pPr>
            <a:r>
              <a:rPr lang="lt-LT" smtClean="0"/>
              <a:t>    Šampaną geria tik narsūs.  </a:t>
            </a:r>
          </a:p>
          <a:p>
            <a:pPr>
              <a:buFont typeface="Wingdings 2" pitchFamily="18" charset="2"/>
              <a:buNone/>
            </a:pPr>
            <a:endParaRPr lang="lt-LT" smtClean="0"/>
          </a:p>
        </p:txBody>
      </p:sp>
      <p:sp>
        <p:nvSpPr>
          <p:cNvPr id="4" name="Rectangle 3"/>
          <p:cNvSpPr/>
          <p:nvPr/>
        </p:nvSpPr>
        <p:spPr>
          <a:xfrm>
            <a:off x="-142908" y="5715016"/>
            <a:ext cx="9286908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44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J. Erlickas</a:t>
            </a:r>
          </a:p>
        </p:txBody>
      </p:sp>
      <p:pic>
        <p:nvPicPr>
          <p:cNvPr id="4098" name="Picture 2" descr="C:\Users\Jolanta\Desktop\Naujas aplankas\1998_kiemsargis_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500188"/>
            <a:ext cx="2886075" cy="3911600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0" y="214313"/>
            <a:ext cx="9144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Nebijokite būti laimingi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515</TotalTime>
  <Words>429</Words>
  <Application>Microsoft Office PowerPoint</Application>
  <PresentationFormat>Demonstracija ekrane (4:3)</PresentationFormat>
  <Paragraphs>97</Paragraphs>
  <Slides>11</Slides>
  <Notes>7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Verve</vt:lpstr>
      <vt:lpstr>“BAJORŲ”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   J.Erlickas:   „degtinę geriam iš reikalo, o pieną – iš pasileidimo.” </vt:lpstr>
      <vt:lpstr>Skaidrė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JUOZAS ERLICKAS</dc:title>
  <dc:creator>Jolanta</dc:creator>
  <cp:lastModifiedBy>VARTOTOJAS</cp:lastModifiedBy>
  <cp:revision>55</cp:revision>
  <dcterms:created xsi:type="dcterms:W3CDTF">2011-01-22T21:39:34Z</dcterms:created>
  <dcterms:modified xsi:type="dcterms:W3CDTF">2011-03-17T17:51:00Z</dcterms:modified>
</cp:coreProperties>
</file>