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6" r:id="rId8"/>
    <p:sldId id="261" r:id="rId9"/>
    <p:sldId id="263" r:id="rId10"/>
    <p:sldId id="267" r:id="rId11"/>
    <p:sldId id="264" r:id="rId12"/>
    <p:sldId id="265" r:id="rId13"/>
    <p:sldId id="268" r:id="rId14"/>
    <p:sldId id="270" r:id="rId15"/>
    <p:sldId id="269" r:id="rId16"/>
  </p:sldIdLst>
  <p:sldSz cx="9144000" cy="6858000" type="screen4x3"/>
  <p:notesSz cx="6858000" cy="9144000"/>
  <p:defaultTextStyle>
    <a:defPPr>
      <a:defRPr lang="lt-L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660"/>
  </p:normalViewPr>
  <p:slideViewPr>
    <p:cSldViewPr>
      <p:cViewPr>
        <p:scale>
          <a:sx n="76" d="100"/>
          <a:sy n="76" d="100"/>
        </p:scale>
        <p:origin x="-1992" y="-7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6F3D4C-3C39-4F37-9461-0A8CF9D99A66}" type="datetimeFigureOut">
              <a:rPr lang="lt-LT"/>
              <a:pPr>
                <a:defRPr/>
              </a:pPr>
              <a:t>2011.03.19</a:t>
            </a:fld>
            <a:endParaRPr lang="lt-LT"/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28E792-A15A-4B32-B5B5-DE36B8230C00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B93F56-A2CA-4D25-8845-F97FF3B7E604}" type="datetimeFigureOut">
              <a:rPr lang="lt-LT"/>
              <a:pPr>
                <a:defRPr/>
              </a:pPr>
              <a:t>2011.03.19</a:t>
            </a:fld>
            <a:endParaRPr lang="lt-LT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21E192-3113-4725-BE08-58C75E7E8160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9A97A2-F33A-4A25-B929-C8883726AE7F}" type="datetimeFigureOut">
              <a:rPr lang="lt-LT"/>
              <a:pPr>
                <a:defRPr/>
              </a:pPr>
              <a:t>2011.03.19</a:t>
            </a:fld>
            <a:endParaRPr lang="lt-LT"/>
          </a:p>
        </p:txBody>
      </p:sp>
      <p:sp>
        <p:nvSpPr>
          <p:cNvPr id="7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9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D837D9-92B7-4DF7-B6EE-04DE059179A6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C80AC9-429D-4507-95E8-962731B7BDD8}" type="datetimeFigureOut">
              <a:rPr lang="lt-LT"/>
              <a:pPr>
                <a:defRPr/>
              </a:pPr>
              <a:t>2011.03.19</a:t>
            </a:fld>
            <a:endParaRPr lang="lt-LT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DCB191-6035-42E6-91F3-2C0650445328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839886-F881-4A49-B223-483EBA0738E0}" type="datetimeFigureOut">
              <a:rPr lang="lt-LT"/>
              <a:pPr>
                <a:defRPr/>
              </a:pPr>
              <a:t>2011.03.19</a:t>
            </a:fld>
            <a:endParaRPr lang="lt-LT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B2698A-525D-423D-92BB-19F4DF04D31F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B587E7-E339-491F-8985-974352165B9E}" type="datetimeFigureOut">
              <a:rPr lang="lt-LT"/>
              <a:pPr>
                <a:defRPr/>
              </a:pPr>
              <a:t>2011.03.19</a:t>
            </a:fld>
            <a:endParaRPr lang="lt-LT"/>
          </a:p>
        </p:txBody>
      </p:sp>
      <p:sp>
        <p:nvSpPr>
          <p:cNvPr id="4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C61178-E191-447A-9BB0-0E41D4B1F241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FFF781-30A8-4990-AA7A-3E5424F5D575}" type="datetimeFigureOut">
              <a:rPr lang="lt-LT"/>
              <a:pPr>
                <a:defRPr/>
              </a:pPr>
              <a:t>2011.03.19</a:t>
            </a:fld>
            <a:endParaRPr lang="lt-LT"/>
          </a:p>
        </p:txBody>
      </p:sp>
      <p:sp>
        <p:nvSpPr>
          <p:cNvPr id="3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8D6273-0AE7-4325-B56B-9FF3F5FE2496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28E75-08B7-45E4-B941-FB140F083416}" type="datetimeFigureOut">
              <a:rPr lang="lt-LT"/>
              <a:pPr>
                <a:defRPr/>
              </a:pPr>
              <a:t>2011.03.19</a:t>
            </a:fld>
            <a:endParaRPr lang="lt-LT"/>
          </a:p>
        </p:txBody>
      </p:sp>
      <p:sp>
        <p:nvSpPr>
          <p:cNvPr id="7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C62358-1AC6-494D-B0B6-1FEE4F852FE7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460C7E-0C60-47AC-A2A4-C4B2CADA8B19}" type="datetimeFigureOut">
              <a:rPr lang="lt-LT"/>
              <a:pPr>
                <a:defRPr/>
              </a:pPr>
              <a:t>2011.03.19</a:t>
            </a:fld>
            <a:endParaRPr lang="lt-L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E05692-01D9-4259-952A-CEDF945A4491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18231-2DA4-4C06-BC8B-881D39F92539}" type="datetimeFigureOut">
              <a:rPr lang="lt-LT"/>
              <a:pPr>
                <a:defRPr/>
              </a:pPr>
              <a:t>2011.03.19</a:t>
            </a:fld>
            <a:endParaRPr lang="lt-LT"/>
          </a:p>
        </p:txBody>
      </p:sp>
      <p:sp>
        <p:nvSpPr>
          <p:cNvPr id="5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F0CF3E-864C-42A6-8812-64C004047183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D7D58-41E9-4744-AB05-512FD795B85B}" type="datetimeFigureOut">
              <a:rPr lang="lt-LT"/>
              <a:pPr>
                <a:defRPr/>
              </a:pPr>
              <a:t>2011.03.19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BD2D7E-2813-48BE-963A-DA328858380C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9" name="Text Placeholder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0C7898A-13A2-4EB6-B218-B2E44D023FBF}" type="datetimeFigureOut">
              <a:rPr lang="lt-LT"/>
              <a:pPr>
                <a:defRPr/>
              </a:pPr>
              <a:t>2011.03.19</a:t>
            </a:fld>
            <a:endParaRPr lang="lt-LT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040FA35-7EF0-4F6D-95BA-4B580BFE4D5B}" type="slidenum">
              <a:rPr lang="lt-LT"/>
              <a:pPr>
                <a:defRPr/>
              </a:pPr>
              <a:t>‹#›</a:t>
            </a:fld>
            <a:endParaRPr lang="lt-LT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2" r:id="rId1"/>
    <p:sldLayoutId id="2147483973" r:id="rId2"/>
    <p:sldLayoutId id="2147483974" r:id="rId3"/>
    <p:sldLayoutId id="2147483969" r:id="rId4"/>
    <p:sldLayoutId id="2147483975" r:id="rId5"/>
    <p:sldLayoutId id="2147483970" r:id="rId6"/>
    <p:sldLayoutId id="2147483976" r:id="rId7"/>
    <p:sldLayoutId id="2147483977" r:id="rId8"/>
    <p:sldLayoutId id="2147483978" r:id="rId9"/>
    <p:sldLayoutId id="2147483971" r:id="rId10"/>
    <p:sldLayoutId id="214748397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4705"/>
            <a:ext cx="7846640" cy="223224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t-LT" dirty="0" smtClean="0"/>
              <a:t>Maironio eilėraštis „Daina“</a:t>
            </a:r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22098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  <a:defRPr/>
            </a:pPr>
            <a:endParaRPr lang="lt-LT" sz="700" smtClean="0">
              <a:solidFill>
                <a:srgbClr val="443329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lt-LT" sz="700" smtClean="0">
              <a:solidFill>
                <a:srgbClr val="443329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lt-LT" sz="700" smtClean="0">
              <a:solidFill>
                <a:srgbClr val="443329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lt-LT" sz="700" smtClean="0">
              <a:solidFill>
                <a:srgbClr val="443329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lt-LT" smtClean="0">
              <a:solidFill>
                <a:srgbClr val="443329"/>
              </a:solidFill>
              <a:latin typeface="Cambria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lt-LT" smtClean="0">
                <a:solidFill>
                  <a:srgbClr val="443329"/>
                </a:solidFill>
                <a:latin typeface="Times New Roman" pitchFamily="18" charset="0"/>
              </a:rPr>
              <a:t>Darbo autorė: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lt-LT" smtClean="0">
                <a:solidFill>
                  <a:srgbClr val="443329"/>
                </a:solidFill>
                <a:latin typeface="Times New Roman" pitchFamily="18" charset="0"/>
              </a:rPr>
              <a:t>Jelena Palivoda, 3a klasė</a:t>
            </a:r>
          </a:p>
          <a:p>
            <a:pPr eaLnBrk="1" hangingPunct="1">
              <a:lnSpc>
                <a:spcPct val="80000"/>
              </a:lnSpc>
              <a:defRPr/>
            </a:pPr>
            <a:endParaRPr lang="lt-LT" smtClean="0">
              <a:solidFill>
                <a:srgbClr val="443329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lt-LT" smtClean="0">
              <a:solidFill>
                <a:srgbClr val="443329"/>
              </a:solidFill>
              <a:latin typeface="Times New Roman" pitchFamily="18" charset="0"/>
            </a:endParaRPr>
          </a:p>
          <a:p>
            <a:pPr algn="ctr" eaLnBrk="1" hangingPunct="1">
              <a:lnSpc>
                <a:spcPct val="80000"/>
              </a:lnSpc>
              <a:defRPr/>
            </a:pPr>
            <a:r>
              <a:rPr lang="lt-LT" smtClean="0">
                <a:solidFill>
                  <a:srgbClr val="443329"/>
                </a:solidFill>
                <a:latin typeface="Times New Roman" pitchFamily="18" charset="0"/>
              </a:rPr>
              <a:t>2011</a:t>
            </a:r>
            <a:r>
              <a:rPr lang="lt-LT" smtClean="0">
                <a:solidFill>
                  <a:srgbClr val="443329"/>
                </a:solidFill>
                <a:latin typeface="Cambria" pitchFamily="18" charset="0"/>
              </a:rPr>
              <a:t> m.</a:t>
            </a:r>
          </a:p>
          <a:p>
            <a:pPr eaLnBrk="1" hangingPunct="1">
              <a:lnSpc>
                <a:spcPct val="80000"/>
              </a:lnSpc>
              <a:defRPr/>
            </a:pPr>
            <a:endParaRPr lang="lt-LT" sz="600" smtClean="0">
              <a:solidFill>
                <a:srgbClr val="443329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lt-LT" sz="600" smtClean="0">
              <a:solidFill>
                <a:srgbClr val="443329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lt-LT" sz="600" smtClean="0">
              <a:solidFill>
                <a:srgbClr val="44332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363272" cy="779686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sz="2800" b="0" dirty="0" smtClean="0"/>
              <a:t>Eilėraštis „Daina“</a:t>
            </a:r>
            <a:endParaRPr lang="lt-LT" sz="2800" b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457200" y="981075"/>
            <a:ext cx="3008313" cy="48958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lt-LT" smtClean="0"/>
              <a:t>Už Raseinių, ant Dubysos,</a:t>
            </a:r>
          </a:p>
          <a:p>
            <a:pPr eaLnBrk="1" hangingPunct="1">
              <a:lnSpc>
                <a:spcPct val="90000"/>
              </a:lnSpc>
            </a:pPr>
            <a:r>
              <a:rPr lang="lt-LT" smtClean="0"/>
              <a:t>Teka saulė, teka;</a:t>
            </a:r>
          </a:p>
          <a:p>
            <a:pPr eaLnBrk="1" hangingPunct="1">
              <a:lnSpc>
                <a:spcPct val="90000"/>
              </a:lnSpc>
            </a:pPr>
            <a:r>
              <a:rPr lang="lt-LT" smtClean="0"/>
              <a:t>Geltonplaukės puikios visos </a:t>
            </a:r>
          </a:p>
          <a:p>
            <a:pPr eaLnBrk="1" hangingPunct="1">
              <a:lnSpc>
                <a:spcPct val="90000"/>
              </a:lnSpc>
            </a:pPr>
            <a:r>
              <a:rPr lang="lt-LT" smtClean="0"/>
              <a:t>Šneka ten, oi šneka.</a:t>
            </a:r>
          </a:p>
          <a:p>
            <a:pPr eaLnBrk="1" hangingPunct="1">
              <a:lnSpc>
                <a:spcPct val="90000"/>
              </a:lnSpc>
            </a:pPr>
            <a:endParaRPr lang="lt-LT" smtClean="0"/>
          </a:p>
          <a:p>
            <a:pPr eaLnBrk="1" hangingPunct="1">
              <a:lnSpc>
                <a:spcPct val="90000"/>
              </a:lnSpc>
            </a:pPr>
            <a:r>
              <a:rPr lang="lt-LT" smtClean="0"/>
              <a:t>Po rasas kasa šukuoja,</a:t>
            </a:r>
          </a:p>
          <a:p>
            <a:pPr eaLnBrk="1" hangingPunct="1">
              <a:lnSpc>
                <a:spcPct val="90000"/>
              </a:lnSpc>
            </a:pPr>
            <a:r>
              <a:rPr lang="lt-LT" smtClean="0"/>
              <a:t>Saulė jas džiovina,</a:t>
            </a:r>
          </a:p>
          <a:p>
            <a:pPr eaLnBrk="1" hangingPunct="1">
              <a:lnSpc>
                <a:spcPct val="90000"/>
              </a:lnSpc>
            </a:pPr>
            <a:r>
              <a:rPr lang="lt-LT" smtClean="0"/>
              <a:t>Kai užgieda, uždainuoja,</a:t>
            </a:r>
          </a:p>
          <a:p>
            <a:pPr eaLnBrk="1" hangingPunct="1">
              <a:lnSpc>
                <a:spcPct val="90000"/>
              </a:lnSpc>
            </a:pPr>
            <a:r>
              <a:rPr lang="lt-LT" smtClean="0"/>
              <a:t>Širdį taip griaudina.</a:t>
            </a:r>
          </a:p>
          <a:p>
            <a:pPr eaLnBrk="1" hangingPunct="1">
              <a:lnSpc>
                <a:spcPct val="90000"/>
              </a:lnSpc>
            </a:pPr>
            <a:endParaRPr lang="lt-LT" smtClean="0"/>
          </a:p>
          <a:p>
            <a:pPr eaLnBrk="1" hangingPunct="1">
              <a:lnSpc>
                <a:spcPct val="90000"/>
              </a:lnSpc>
            </a:pPr>
            <a:r>
              <a:rPr lang="lt-LT" smtClean="0"/>
              <a:t>Aukštą dangų pamylėjo,</a:t>
            </a:r>
          </a:p>
          <a:p>
            <a:pPr eaLnBrk="1" hangingPunct="1">
              <a:lnSpc>
                <a:spcPct val="90000"/>
              </a:lnSpc>
            </a:pPr>
            <a:r>
              <a:rPr lang="lt-LT" smtClean="0"/>
              <a:t>Blaivią jo skaistybę;</a:t>
            </a:r>
          </a:p>
          <a:p>
            <a:pPr eaLnBrk="1" hangingPunct="1">
              <a:lnSpc>
                <a:spcPct val="90000"/>
              </a:lnSpc>
            </a:pPr>
            <a:r>
              <a:rPr lang="lt-LT" smtClean="0"/>
              <a:t>Sau užsižavėjo </a:t>
            </a:r>
          </a:p>
          <a:p>
            <a:pPr eaLnBrk="1" hangingPunct="1">
              <a:lnSpc>
                <a:spcPct val="90000"/>
              </a:lnSpc>
            </a:pPr>
            <a:r>
              <a:rPr lang="lt-LT" smtClean="0"/>
              <a:t>Mėlyna gilybe. </a:t>
            </a:r>
          </a:p>
          <a:p>
            <a:pPr eaLnBrk="1" hangingPunct="1">
              <a:lnSpc>
                <a:spcPct val="90000"/>
              </a:lnSpc>
            </a:pPr>
            <a:endParaRPr lang="lt-LT" smtClean="0"/>
          </a:p>
          <a:p>
            <a:pPr eaLnBrk="1" hangingPunct="1">
              <a:lnSpc>
                <a:spcPct val="90000"/>
              </a:lnSpc>
            </a:pPr>
            <a:r>
              <a:rPr lang="lt-LT" smtClean="0"/>
              <a:t>Akys blaivios, gelsvos kasos,</a:t>
            </a:r>
          </a:p>
          <a:p>
            <a:pPr eaLnBrk="1" hangingPunct="1">
              <a:lnSpc>
                <a:spcPct val="90000"/>
              </a:lnSpc>
            </a:pPr>
            <a:r>
              <a:rPr lang="lt-LT" smtClean="0"/>
              <a:t>Širdys, oi nešaltos,</a:t>
            </a:r>
          </a:p>
          <a:p>
            <a:pPr eaLnBrk="1" hangingPunct="1">
              <a:lnSpc>
                <a:spcPct val="90000"/>
              </a:lnSpc>
            </a:pPr>
            <a:r>
              <a:rPr lang="lt-LT" smtClean="0"/>
              <a:t>Aukštas ūgis, kojos basos,</a:t>
            </a:r>
          </a:p>
          <a:p>
            <a:pPr eaLnBrk="1" hangingPunct="1">
              <a:lnSpc>
                <a:spcPct val="90000"/>
              </a:lnSpc>
            </a:pPr>
            <a:r>
              <a:rPr lang="lt-LT" smtClean="0"/>
              <a:t>Nuo rasų taip baltos. </a:t>
            </a:r>
          </a:p>
          <a:p>
            <a:pPr eaLnBrk="1" hangingPunct="1">
              <a:lnSpc>
                <a:spcPct val="90000"/>
              </a:lnSpc>
            </a:pPr>
            <a:endParaRPr lang="lt-LT" smtClean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716463" y="981075"/>
            <a:ext cx="3679825" cy="467995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19256" cy="56366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sz="2800" b="0" dirty="0" smtClean="0"/>
              <a:t>Eilėraštis „Daina“</a:t>
            </a:r>
            <a:endParaRPr lang="lt-LT" sz="2800" b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457200" y="981075"/>
            <a:ext cx="3008313" cy="4535488"/>
          </a:xfrm>
        </p:spPr>
        <p:txBody>
          <a:bodyPr/>
          <a:lstStyle/>
          <a:p>
            <a:pPr eaLnBrk="1" hangingPunct="1"/>
            <a:r>
              <a:rPr lang="lt-LT" smtClean="0"/>
              <a:t>Bet kodėl jos, žalią rūtą</a:t>
            </a:r>
          </a:p>
          <a:p>
            <a:pPr eaLnBrk="1" hangingPunct="1"/>
            <a:r>
              <a:rPr lang="lt-LT" smtClean="0"/>
              <a:t>Laistydamos, liūsta?</a:t>
            </a:r>
          </a:p>
          <a:p>
            <a:pPr eaLnBrk="1" hangingPunct="1"/>
            <a:r>
              <a:rPr lang="lt-LT" smtClean="0"/>
              <a:t>Ko, dainuojant joms Birutę,</a:t>
            </a:r>
          </a:p>
          <a:p>
            <a:pPr eaLnBrk="1" hangingPunct="1"/>
            <a:r>
              <a:rPr lang="lt-LT" smtClean="0"/>
              <a:t>Ašaros nedžiūsta?</a:t>
            </a:r>
          </a:p>
          <a:p>
            <a:pPr eaLnBrk="1" hangingPunct="1"/>
            <a:endParaRPr lang="lt-LT" smtClean="0"/>
          </a:p>
          <a:p>
            <a:pPr eaLnBrk="1" hangingPunct="1"/>
            <a:r>
              <a:rPr lang="lt-LT" smtClean="0"/>
              <a:t>Kaip nedžiūtų, kad nežūtų</a:t>
            </a:r>
          </a:p>
          <a:p>
            <a:pPr eaLnBrk="1" hangingPunct="1"/>
            <a:r>
              <a:rPr lang="lt-LT" smtClean="0"/>
              <a:t>Tiek jaunų bernelių!</a:t>
            </a:r>
          </a:p>
          <a:p>
            <a:pPr eaLnBrk="1" hangingPunct="1"/>
            <a:r>
              <a:rPr lang="lt-LT" smtClean="0"/>
              <a:t>Kad be laiko tiek nebūtų</a:t>
            </a:r>
          </a:p>
          <a:p>
            <a:pPr eaLnBrk="1" hangingPunct="1"/>
            <a:r>
              <a:rPr lang="lt-LT" smtClean="0"/>
              <a:t>Be vilties našlelių!</a:t>
            </a:r>
          </a:p>
          <a:p>
            <a:pPr eaLnBrk="1" hangingPunct="1"/>
            <a:endParaRPr lang="lt-LT" smtClean="0"/>
          </a:p>
          <a:p>
            <a:pPr eaLnBrk="1" hangingPunct="1"/>
            <a:r>
              <a:rPr lang="lt-LT" smtClean="0"/>
              <a:t>Daugel žūva, daugel pūva,</a:t>
            </a:r>
          </a:p>
          <a:p>
            <a:pPr eaLnBrk="1" hangingPunct="1"/>
            <a:r>
              <a:rPr lang="lt-LT" smtClean="0"/>
              <a:t>Kas apverks jų dalį?</a:t>
            </a:r>
          </a:p>
          <a:p>
            <a:pPr eaLnBrk="1" hangingPunct="1"/>
            <a:r>
              <a:rPr lang="lt-LT" smtClean="0"/>
              <a:t>Už Uralo, žemės galo:</a:t>
            </a:r>
          </a:p>
          <a:p>
            <a:pPr eaLnBrk="1" hangingPunct="1"/>
            <a:r>
              <a:rPr lang="lt-LT" smtClean="0"/>
              <a:t>Ne po savo šalį!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25975" y="1619250"/>
            <a:ext cx="3238500" cy="27813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19256" cy="63567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sz="2800" b="0" dirty="0" smtClean="0"/>
              <a:t>Eilėraščio pavadinimas</a:t>
            </a:r>
            <a:endParaRPr lang="lt-LT" sz="2800" b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457200" y="1052513"/>
            <a:ext cx="3008313" cy="4357687"/>
          </a:xfrm>
        </p:spPr>
        <p:txBody>
          <a:bodyPr/>
          <a:lstStyle/>
          <a:p>
            <a:pPr eaLnBrk="1" hangingPunct="1"/>
            <a:r>
              <a:rPr lang="lt-LT" sz="2400" smtClean="0"/>
              <a:t>Pavadinimas „Daina“ atskleidžia tik tai, jog eilėraštis yra labai dainingas ir aprašo </a:t>
            </a:r>
            <a:r>
              <a:rPr lang="lt-LT" sz="2400" smtClean="0">
                <a:latin typeface="Arial" charset="0"/>
              </a:rPr>
              <a:t>tai, kas lietuviui aktualu, įdomu</a:t>
            </a:r>
            <a:r>
              <a:rPr lang="lt-LT" sz="2400" smtClean="0"/>
              <a:t>. 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140200" y="981075"/>
            <a:ext cx="4800600" cy="48006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19256" cy="63567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sz="2800" b="0" dirty="0" smtClean="0"/>
              <a:t>Eilėraščio tema ir vertybės</a:t>
            </a:r>
            <a:endParaRPr lang="lt-LT" sz="2800" b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457200" y="1268413"/>
            <a:ext cx="3008313" cy="4392612"/>
          </a:xfrm>
        </p:spPr>
        <p:txBody>
          <a:bodyPr/>
          <a:lstStyle/>
          <a:p>
            <a:pPr eaLnBrk="1" hangingPunct="1"/>
            <a:r>
              <a:rPr lang="lt-LT" sz="2400" smtClean="0"/>
              <a:t>Tema: skausmas dėl Tėvyn</a:t>
            </a:r>
            <a:r>
              <a:rPr lang="lt-LT" sz="2400" smtClean="0">
                <a:latin typeface="Arial" charset="0"/>
              </a:rPr>
              <a:t>ei</a:t>
            </a:r>
            <a:r>
              <a:rPr lang="lt-LT" sz="2400" smtClean="0"/>
              <a:t> paaukotų gyvybių.</a:t>
            </a:r>
          </a:p>
          <a:p>
            <a:pPr eaLnBrk="1" hangingPunct="1"/>
            <a:endParaRPr lang="lt-LT" sz="2400" smtClean="0"/>
          </a:p>
          <a:p>
            <a:pPr eaLnBrk="1" hangingPunct="1"/>
            <a:r>
              <a:rPr lang="lt-LT" sz="2400" smtClean="0"/>
              <a:t>Vertybės: meilė, ryžtas, drąsa, pasiaukojimas, nerimas, ištikimybė, grožis. 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708400" y="1268413"/>
            <a:ext cx="5238750" cy="429577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91264" cy="63567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sz="2800" b="0" dirty="0" smtClean="0"/>
              <a:t>Eilėraščio problematika </a:t>
            </a:r>
            <a:endParaRPr lang="lt-LT" sz="2800" b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457200" y="1052513"/>
            <a:ext cx="3008313" cy="467995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lt-LT" sz="2200" smtClean="0"/>
              <a:t>Problemos: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lt-LT" sz="2200" smtClean="0"/>
              <a:t>Kodėl, norint įrodyti didybę, reikia didelių aukų?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endParaRPr lang="lt-LT" sz="22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lt-LT" sz="2200" smtClean="0"/>
              <a:t>Ar bekraštis </a:t>
            </a:r>
            <a:r>
              <a:rPr lang="lt-LT" sz="2200" smtClean="0">
                <a:latin typeface="Arial" charset="0"/>
              </a:rPr>
              <a:t>pasiaukojimas</a:t>
            </a:r>
            <a:r>
              <a:rPr lang="lt-LT" sz="2200" smtClean="0"/>
              <a:t> visada yra gerai?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endParaRPr lang="lt-LT" sz="22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lt-LT" sz="2200" smtClean="0"/>
              <a:t>Ištikimybė – asmenybės sąžinės reikalas ar visuomenės vertybė?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endParaRPr lang="lt-LT" sz="2200" smtClean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575050" y="1058863"/>
            <a:ext cx="5340350" cy="390207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1" dur="indefinit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5" dur="indefinite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9" dur="indefinite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3" dur="indefinite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91264" cy="599786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sz="2800" b="0" dirty="0" smtClean="0"/>
              <a:t>Eilėraščio personažai ir nuotaika</a:t>
            </a:r>
            <a:endParaRPr lang="lt-LT" sz="2800" b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457200" y="1125538"/>
            <a:ext cx="3008313" cy="46799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lt-LT" sz="2600" smtClean="0"/>
              <a:t>Matomi tik stereotipiniai  personažai – tai mergelės ir berneliai.</a:t>
            </a:r>
          </a:p>
          <a:p>
            <a:pPr eaLnBrk="1" hangingPunct="1">
              <a:lnSpc>
                <a:spcPct val="80000"/>
              </a:lnSpc>
            </a:pPr>
            <a:r>
              <a:rPr lang="lt-LT" sz="2600" smtClean="0"/>
              <a:t>Nuotaika yra kintanti: pradžioje apdainuojamas Lietuvos mergelių išskirtinis grožis, o pabaigoje apraudamos bernelių, kovojusių už Tėvynę, mirtys.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716463" y="1196975"/>
            <a:ext cx="3095625" cy="446405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19256" cy="63567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sz="2800" b="0" dirty="0" smtClean="0"/>
              <a:t>Eilėraščio simboliai ir tautosakos motyvai</a:t>
            </a:r>
            <a:endParaRPr lang="lt-LT" sz="2800" b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457200" y="1052513"/>
            <a:ext cx="3008313" cy="4537075"/>
          </a:xfrm>
        </p:spPr>
        <p:txBody>
          <a:bodyPr/>
          <a:lstStyle/>
          <a:p>
            <a:pPr eaLnBrk="1" hangingPunct="1"/>
            <a:r>
              <a:rPr lang="lt-LT" sz="2000" smtClean="0"/>
              <a:t>Simboliai: 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lt-LT" sz="2000" smtClean="0"/>
              <a:t>Geltonplaukės – šviesa ir šiluma, tuo pačiu grožis, lietuviškumas.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lt-LT" sz="2000" smtClean="0"/>
              <a:t>Dangus – begalybė, aukštumos.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lt-LT" sz="2000" smtClean="0"/>
              <a:t>Ašaros – liūdesys, nusivylimas.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lt-LT" sz="2000" smtClean="0"/>
              <a:t>Uralas – tolimi bei svetimi kraštai.</a:t>
            </a:r>
          </a:p>
          <a:p>
            <a:pPr eaLnBrk="1" hangingPunct="1"/>
            <a:r>
              <a:rPr lang="lt-LT" sz="2000" smtClean="0"/>
              <a:t>Tautosakos motyvai: žalios rūtos, rasa, daina „Birutė“.</a:t>
            </a:r>
          </a:p>
          <a:p>
            <a:pPr eaLnBrk="1" hangingPunct="1"/>
            <a:endParaRPr lang="lt-LT" sz="2400" smtClean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284663" y="1052513"/>
            <a:ext cx="3455987" cy="453707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10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18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22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26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30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19256" cy="63567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sz="2800" b="0" dirty="0" smtClean="0"/>
              <a:t>Eilėraščio kompozicija</a:t>
            </a:r>
            <a:endParaRPr lang="lt-LT" sz="2800" b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457200" y="981075"/>
            <a:ext cx="3008313" cy="4751388"/>
          </a:xfrm>
        </p:spPr>
        <p:txBody>
          <a:bodyPr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lt-LT" sz="2400" dirty="0" smtClean="0"/>
              <a:t>Visą eilėraštį galima suskirstyti į dvi kompozicines dalis. Pirmoje dalyje kalbama apie lietuvaičių išskirtinį grožį, jų pomėgius. Antroje kompozicinėje dalyje aprašomas liūdesys, nerimas, skausmo ašaros dėl mylimų bernelių žūties. </a:t>
            </a:r>
            <a:endParaRPr lang="lt-LT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932363" y="1196975"/>
            <a:ext cx="3143250" cy="418147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91264" cy="56366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sz="2800" b="0" dirty="0" smtClean="0"/>
              <a:t>Eilėraščio erdvė ir panoraminis vaizdas</a:t>
            </a:r>
            <a:endParaRPr lang="lt-LT" sz="2800" b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457200" y="1052513"/>
            <a:ext cx="3008313" cy="46799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lt-LT" sz="2200" smtClean="0"/>
              <a:t>Erdvė yra labai plati.</a:t>
            </a:r>
          </a:p>
          <a:p>
            <a:pPr eaLnBrk="1" hangingPunct="1">
              <a:lnSpc>
                <a:spcPct val="90000"/>
              </a:lnSpc>
            </a:pPr>
            <a:r>
              <a:rPr lang="lt-LT" sz="2200" smtClean="0"/>
              <a:t>Eilėraštyje labai daug panoraminių Lietuvos vaizdų: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lt-LT" sz="2200" smtClean="0"/>
              <a:t>upė  Dubysa – „ant Dubysos“,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lt-LT" sz="2200" smtClean="0"/>
              <a:t>miestas  Raseiniai – „už Raseinių“,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lt-LT" sz="2200" smtClean="0"/>
              <a:t>gražus kraštovaizdis: aukštas ir mėlynas dangus, rasa,  ryški saulė.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endParaRPr lang="lt-LT" sz="2200" smtClean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95738" y="1274763"/>
            <a:ext cx="4919662" cy="347027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91264" cy="63567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sz="2800" b="0" dirty="0" smtClean="0"/>
              <a:t>Maironio lyrikos tipas ir kūrybos tema</a:t>
            </a:r>
            <a:endParaRPr lang="lt-LT" sz="2800" b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457200" y="1125538"/>
            <a:ext cx="3008313" cy="4679950"/>
          </a:xfrm>
        </p:spPr>
        <p:txBody>
          <a:bodyPr/>
          <a:lstStyle/>
          <a:p>
            <a:pPr eaLnBrk="1" hangingPunct="1"/>
            <a:r>
              <a:rPr lang="lt-LT" sz="2200" dirty="0" smtClean="0"/>
              <a:t>Galima </a:t>
            </a:r>
            <a:r>
              <a:rPr lang="lt-LT" sz="2200" dirty="0" smtClean="0"/>
              <a:t>rasti </a:t>
            </a:r>
            <a:r>
              <a:rPr lang="lt-LT" sz="2200" dirty="0" smtClean="0"/>
              <a:t>dviejų </a:t>
            </a:r>
            <a:r>
              <a:rPr lang="lt-LT" sz="2200" dirty="0" smtClean="0"/>
              <a:t>eilėraščių tipų bruožų šiame lyrikos kūrinyje: </a:t>
            </a:r>
            <a:endParaRPr lang="lt-LT" sz="2200" dirty="0" smtClean="0"/>
          </a:p>
          <a:p>
            <a:pPr eaLnBrk="1" hangingPunct="1">
              <a:buFont typeface="Wingdings" pitchFamily="2" charset="2"/>
              <a:buChar char="ü"/>
            </a:pPr>
            <a:r>
              <a:rPr lang="lt-LT" sz="2200" dirty="0" err="1" smtClean="0"/>
              <a:t>Dainiškoji</a:t>
            </a:r>
            <a:r>
              <a:rPr lang="lt-LT" sz="2200" dirty="0" smtClean="0"/>
              <a:t> – kalba labai daininga, skambūs žodžiai: „Už Raseinių, ant Dubysos,/ Teka saulė, teka.“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lt-LT" sz="2200" dirty="0" smtClean="0"/>
              <a:t>Meditacinė – yra retorinių klausimų: „Bet kodėl jos, žalią rūtą / Laistydamos liūsta?“</a:t>
            </a:r>
          </a:p>
        </p:txBody>
      </p:sp>
      <p:pic>
        <p:nvPicPr>
          <p:cNvPr id="2355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284663" y="1095375"/>
            <a:ext cx="4630737" cy="382905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19256" cy="63567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sz="2800" b="0" dirty="0" smtClean="0"/>
              <a:t>Eilėraščio idėja</a:t>
            </a:r>
            <a:endParaRPr lang="lt-LT" sz="2800" b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457200" y="1341438"/>
            <a:ext cx="3008313" cy="4068762"/>
          </a:xfrm>
        </p:spPr>
        <p:txBody>
          <a:bodyPr/>
          <a:lstStyle/>
          <a:p>
            <a:pPr eaLnBrk="1" hangingPunct="1"/>
            <a:r>
              <a:rPr lang="lt-LT" sz="2400" smtClean="0"/>
              <a:t>Norima pabrėžti, jog svarbios amžinos vertybės-pasiaukojimas ir ištikimybė. Jos visada bus dorų žmonių vertinamos. 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003800" y="1052513"/>
            <a:ext cx="3200400" cy="4440237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91264" cy="56366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sz="2800" b="0" dirty="0" smtClean="0"/>
              <a:t>Romantinis eilėraštis</a:t>
            </a:r>
            <a:endParaRPr lang="lt-LT" sz="2800" b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457200" y="1052513"/>
            <a:ext cx="3008313" cy="4357687"/>
          </a:xfrm>
        </p:spPr>
        <p:txBody>
          <a:bodyPr/>
          <a:lstStyle/>
          <a:p>
            <a:pPr eaLnBrk="1" hangingPunct="1"/>
            <a:r>
              <a:rPr lang="lt-LT" sz="2400" smtClean="0"/>
              <a:t>Tai romantizmo kūrinys, nes: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lt-LT" sz="2400" smtClean="0"/>
              <a:t>idealizuojama gamta,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lt-LT" sz="2400" smtClean="0"/>
              <a:t>gausu tautosakos motyvų,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lt-LT" sz="2400" smtClean="0"/>
              <a:t>vaizduojama kenčianti, bet stipri asmenybė.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787900" y="1052513"/>
            <a:ext cx="3536950" cy="4656137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45152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lt-LT" sz="2800" dirty="0" smtClean="0"/>
              <a:t>Eilėraščio prasmė</a:t>
            </a:r>
            <a:endParaRPr lang="lt-LT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eaLnBrk="1" hangingPunct="1">
              <a:buFont typeface="Wingdings 2" pitchFamily="18" charset="2"/>
              <a:buNone/>
            </a:pPr>
            <a:r>
              <a:rPr lang="lt-LT" sz="2400" smtClean="0"/>
              <a:t>Šis eilėraštis yra labai svarbus, nes:</a:t>
            </a:r>
          </a:p>
          <a:p>
            <a:pPr marL="0" indent="0" eaLnBrk="1" hangingPunct="1">
              <a:buFont typeface="Wingdings" pitchFamily="2" charset="2"/>
              <a:buChar char="ü"/>
            </a:pPr>
            <a:r>
              <a:rPr lang="lt-LT" sz="2400" smtClean="0"/>
              <a:t>jis virtęs daina,</a:t>
            </a:r>
          </a:p>
          <a:p>
            <a:pPr marL="0" indent="0" eaLnBrk="1" hangingPunct="1">
              <a:buFont typeface="Wingdings" pitchFamily="2" charset="2"/>
              <a:buChar char="ü"/>
            </a:pPr>
            <a:r>
              <a:rPr lang="lt-LT" sz="2400" smtClean="0"/>
              <a:t>išaukština amžinas vertybes,</a:t>
            </a:r>
          </a:p>
          <a:p>
            <a:pPr marL="0" indent="0" eaLnBrk="1" hangingPunct="1">
              <a:buFont typeface="Wingdings" pitchFamily="2" charset="2"/>
              <a:buChar char="ü"/>
            </a:pPr>
            <a:r>
              <a:rPr lang="lt-LT" sz="2400" smtClean="0"/>
              <a:t>aprašo protėvių žygdarbius (mirtis už Tėvynę),</a:t>
            </a:r>
          </a:p>
          <a:p>
            <a:pPr marL="0" indent="0" eaLnBrk="1" hangingPunct="1">
              <a:buFont typeface="Wingdings" pitchFamily="2" charset="2"/>
              <a:buChar char="ü"/>
            </a:pPr>
            <a:r>
              <a:rPr lang="lt-LT" sz="2400" smtClean="0"/>
              <a:t>apdainuoja ne tik lietuvių, bet ir pačios Lietuvos grožį. </a:t>
            </a:r>
          </a:p>
          <a:p>
            <a:pPr marL="0" indent="0" eaLnBrk="1" hangingPunct="1">
              <a:buFont typeface="Wingdings" pitchFamily="2" charset="2"/>
              <a:buChar char="ü"/>
            </a:pPr>
            <a:endParaRPr lang="lt-LT" sz="2400" smtClean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0" y="1773238"/>
            <a:ext cx="4343400" cy="338455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t-LT" sz="2800" dirty="0" smtClean="0"/>
              <a:t>Šaltiniai:</a:t>
            </a:r>
            <a:endParaRPr lang="lt-LT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lt-LT" smtClean="0"/>
              <a:t>Irena Ramaneckienė ir Stasys Tumėnas „Pagrindinio ugdymo pasiekimų egzaminas: Lietuvių gimtoji kalba“, 2008m., leidykla „Šiaurės Lietuva“, Šiauliai.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Trek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240</TotalTime>
  <Words>564</Words>
  <Application>Microsoft Office PowerPoint</Application>
  <PresentationFormat>Demonstracija ekrane (4:3)</PresentationFormat>
  <Paragraphs>97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15</vt:i4>
      </vt:variant>
    </vt:vector>
  </HeadingPairs>
  <TitlesOfParts>
    <vt:vector size="16" baseType="lpstr">
      <vt:lpstr>Trek</vt:lpstr>
      <vt:lpstr>Maironio eilėraštis „Daina“</vt:lpstr>
      <vt:lpstr>Eilėraštis „Daina“</vt:lpstr>
      <vt:lpstr>Eilėraštis „Daina“</vt:lpstr>
      <vt:lpstr>Eilėraščio pavadinimas</vt:lpstr>
      <vt:lpstr>Eilėraščio tema ir vertybės</vt:lpstr>
      <vt:lpstr>Eilėraščio problematika </vt:lpstr>
      <vt:lpstr>Eilėraščio personažai ir nuotaika</vt:lpstr>
      <vt:lpstr>Eilėraščio simboliai ir tautosakos motyvai</vt:lpstr>
      <vt:lpstr>Eilėraščio kompozicija</vt:lpstr>
      <vt:lpstr>Eilėraščio erdvė ir panoraminis vaizdas</vt:lpstr>
      <vt:lpstr>Maironio lyrikos tipas ir kūrybos tema</vt:lpstr>
      <vt:lpstr>Eilėraščio idėja</vt:lpstr>
      <vt:lpstr>Romantinis eilėraštis</vt:lpstr>
      <vt:lpstr>Eilėraščio prasmė</vt:lpstr>
      <vt:lpstr>Šaltiniai: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Maironio eilėraštis „Daina“</dc:title>
  <dc:creator>pikinic</dc:creator>
  <cp:lastModifiedBy>VARTOTOJAS</cp:lastModifiedBy>
  <cp:revision>24</cp:revision>
  <dcterms:created xsi:type="dcterms:W3CDTF">2011-02-20T18:10:15Z</dcterms:created>
  <dcterms:modified xsi:type="dcterms:W3CDTF">2011-03-19T21:05:36Z</dcterms:modified>
</cp:coreProperties>
</file>