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8642038-43BE-4D9E-96E3-2A871A9261AF}" type="datetimeFigureOut">
              <a:rPr lang="lt-LT"/>
              <a:pPr>
                <a:defRPr/>
              </a:pPr>
              <a:t>2011.02.24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lt-LT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lt-L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274CEE1-A852-49DA-A85A-0403323E9CF7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A1077-6FD6-42D2-8361-D0EBDF33C462}" type="datetimeFigureOut">
              <a:rPr lang="lt-LT"/>
              <a:pPr>
                <a:defRPr/>
              </a:pPr>
              <a:t>2011.02.24</a:t>
            </a:fld>
            <a:endParaRPr lang="lt-LT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E29FB-78C0-4013-A224-553E021E15CD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57948-125C-42C6-8C52-008F3B47513B}" type="datetimeFigureOut">
              <a:rPr lang="lt-LT"/>
              <a:pPr>
                <a:defRPr/>
              </a:pPr>
              <a:t>2011.02.24</a:t>
            </a:fld>
            <a:endParaRPr lang="lt-LT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B4A05-B322-4216-9F51-086389F217E7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D9906-1888-4B81-8944-D82B10429FB2}" type="datetimeFigureOut">
              <a:rPr lang="lt-LT"/>
              <a:pPr>
                <a:defRPr/>
              </a:pPr>
              <a:t>2011.02.24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CCA4E4-E974-43D9-90E7-E03B40747EF0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63120-D76B-4991-8350-06EE82EC5008}" type="datetimeFigureOut">
              <a:rPr lang="lt-LT"/>
              <a:pPr>
                <a:defRPr/>
              </a:pPr>
              <a:t>2011.02.24</a:t>
            </a:fld>
            <a:endParaRPr lang="lt-LT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8A35F-519A-40AB-A28B-A5B97F060572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094BF-017A-4B64-AF1C-785B8ECCFE9E}" type="datetimeFigureOut">
              <a:rPr lang="lt-LT"/>
              <a:pPr>
                <a:defRPr/>
              </a:pPr>
              <a:t>2011.02.24</a:t>
            </a:fld>
            <a:endParaRPr lang="lt-LT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82305-E70A-4D5F-A9A3-C8936B4F6624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DED4F-1FB9-4D6A-9B06-B286D2DA6A12}" type="datetimeFigureOut">
              <a:rPr lang="lt-LT"/>
              <a:pPr>
                <a:defRPr/>
              </a:pPr>
              <a:t>2011.02.24</a:t>
            </a:fld>
            <a:endParaRPr lang="lt-LT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47D57-BFDD-4E61-897D-EC91C600F16E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8ECEB-B303-49A4-A574-79EE109B38AD}" type="datetimeFigureOut">
              <a:rPr lang="lt-LT"/>
              <a:pPr>
                <a:defRPr/>
              </a:pPr>
              <a:t>2011.02.24</a:t>
            </a:fld>
            <a:endParaRPr lang="lt-LT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879C9-C707-4D9F-894F-04825D05FB7A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B5864-364B-497E-9B91-2F80E1CB6E41}" type="datetimeFigureOut">
              <a:rPr lang="lt-LT"/>
              <a:pPr>
                <a:defRPr/>
              </a:pPr>
              <a:t>2011.02.24</a:t>
            </a:fld>
            <a:endParaRPr lang="lt-LT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66BC6-5852-486E-B673-7F0D4DA0D70E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A1C45-6D48-4FDA-975E-90F09A863831}" type="datetimeFigureOut">
              <a:rPr lang="lt-LT"/>
              <a:pPr>
                <a:defRPr/>
              </a:pPr>
              <a:t>2011.02.24</a:t>
            </a:fld>
            <a:endParaRPr lang="lt-LT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6AADA0-91C9-40E2-9992-7E5BC3DAEB3A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21471-A4E8-4E66-A4B1-1DCE66AC69ED}" type="datetimeFigureOut">
              <a:rPr lang="lt-LT"/>
              <a:pPr>
                <a:defRPr/>
              </a:pPr>
              <a:t>2011.02.24</a:t>
            </a:fld>
            <a:endParaRPr lang="lt-LT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44B42-4D35-4D74-ACE8-2C4730CA1FB5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C3CB9-9FE3-437C-A070-AFE366A331EC}" type="datetimeFigureOut">
              <a:rPr lang="lt-LT"/>
              <a:pPr>
                <a:defRPr/>
              </a:pPr>
              <a:t>2011.02.24</a:t>
            </a:fld>
            <a:endParaRPr lang="lt-LT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808B4E-4367-4C97-8F34-4BABC8A78606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2E6408E-245B-4185-BC21-84C81835A388}" type="datetimeFigureOut">
              <a:rPr lang="lt-LT"/>
              <a:pPr>
                <a:defRPr/>
              </a:pPr>
              <a:t>2011.02.24</a:t>
            </a:fld>
            <a:endParaRPr lang="lt-L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90B4E74-240A-45F5-BAF4-A4CD938F75F4}" type="slidenum">
              <a:rPr lang="lt-LT"/>
              <a:pPr>
                <a:defRPr/>
              </a:pPr>
              <a:t>‹#›</a:t>
            </a:fld>
            <a:endParaRPr lang="lt-LT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48" r:id="rId2"/>
    <p:sldLayoutId id="2147483757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8" r:id="rId9"/>
    <p:sldLayoutId id="2147483754" r:id="rId10"/>
    <p:sldLayoutId id="214748375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z="6000" dirty="0" smtClean="0"/>
              <a:t>Vytautas Jurgis Bubnys</a:t>
            </a:r>
            <a:endParaRPr lang="lt-LT" sz="6000" dirty="0"/>
          </a:p>
        </p:txBody>
      </p:sp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/>
            <a:r>
              <a:rPr lang="lt-LT" b="1" smtClean="0">
                <a:effectLst>
                  <a:outerShdw blurRad="38100" dist="38100" dir="2700000" algn="tl">
                    <a:srgbClr val="04617B"/>
                  </a:outerShdw>
                </a:effectLst>
              </a:rPr>
              <a:t>„</a:t>
            </a:r>
            <a:r>
              <a:rPr lang="lt-LT" sz="3200" smtClean="0"/>
              <a:t>Balandžio plastėjime”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900113" y="765175"/>
            <a:ext cx="7126287" cy="1401763"/>
          </a:xfrm>
        </p:spPr>
        <p:txBody>
          <a:bodyPr/>
          <a:lstStyle/>
          <a:p>
            <a:r>
              <a:rPr lang="lt-LT" sz="3200" smtClean="0"/>
              <a:t>     </a:t>
            </a:r>
            <a:br>
              <a:rPr lang="lt-LT" sz="3200" smtClean="0"/>
            </a:br>
            <a:r>
              <a:rPr lang="lt-LT" sz="3200" smtClean="0"/>
              <a:t> Vytauto Jurgio Bubnio gyvenimo apžvalga</a:t>
            </a:r>
            <a:r>
              <a:rPr lang="lt-LT" sz="3600" smtClean="0"/>
              <a:t/>
            </a:r>
            <a:br>
              <a:rPr lang="lt-LT" sz="3600" smtClean="0"/>
            </a:br>
            <a:r>
              <a:rPr lang="lt-LT" sz="3600" smtClean="0"/>
              <a:t>                                   </a:t>
            </a:r>
            <a:r>
              <a:rPr lang="lt-LT" sz="2800" smtClean="0"/>
              <a:t>( g. 1932m. Prienų raj.)</a:t>
            </a:r>
          </a:p>
        </p:txBody>
      </p:sp>
      <p:sp>
        <p:nvSpPr>
          <p:cNvPr id="15362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lt-LT" smtClean="0"/>
          </a:p>
          <a:p>
            <a:r>
              <a:rPr lang="lt-LT" sz="2000" smtClean="0"/>
              <a:t> </a:t>
            </a:r>
          </a:p>
          <a:p>
            <a:endParaRPr lang="lt-LT" sz="2000" smtClean="0"/>
          </a:p>
          <a:p>
            <a:r>
              <a:rPr lang="lt-LT" sz="2000" smtClean="0"/>
              <a:t>Rašytojas, prozininkas, dramaturgas, Lietuvos politinis bei  visuomenės  veikėjas.</a:t>
            </a:r>
          </a:p>
          <a:p>
            <a:endParaRPr lang="lt-LT" sz="2400" smtClean="0"/>
          </a:p>
          <a:p>
            <a:endParaRPr lang="lt-LT" sz="1800" smtClean="0"/>
          </a:p>
          <a:p>
            <a:endParaRPr lang="lt-LT" sz="1800" smtClean="0"/>
          </a:p>
          <a:p>
            <a:r>
              <a:rPr lang="lt-LT" sz="1800" smtClean="0"/>
              <a:t>Žmona Elena Kurklietytė, žurnalistė, sūnus Vygintas.</a:t>
            </a:r>
          </a:p>
        </p:txBody>
      </p:sp>
      <p:pic>
        <p:nvPicPr>
          <p:cNvPr id="15363" name="Content Placeholder 4" descr="41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708400" y="2565400"/>
            <a:ext cx="4679950" cy="33432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685800" y="514350"/>
            <a:ext cx="2743200" cy="1162050"/>
          </a:xfrm>
        </p:spPr>
        <p:txBody>
          <a:bodyPr/>
          <a:lstStyle/>
          <a:p>
            <a:r>
              <a:rPr lang="lt-LT" sz="3200" smtClean="0"/>
              <a:t>Biografija</a:t>
            </a:r>
          </a:p>
        </p:txBody>
      </p:sp>
      <p:sp>
        <p:nvSpPr>
          <p:cNvPr id="16386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3454400" cy="4848225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lt-LT" sz="1600" smtClean="0"/>
              <a:t>   Baigė Vilniaus pedagoginį institutą, įgijo lietuvių kalbos ir literatūros dėstytojo specialybę;</a:t>
            </a:r>
          </a:p>
          <a:p>
            <a:endParaRPr lang="lt-LT" sz="1600" smtClean="0"/>
          </a:p>
          <a:p>
            <a:pPr>
              <a:buFont typeface="Wingdings" pitchFamily="2" charset="2"/>
              <a:buChar char="q"/>
            </a:pPr>
            <a:r>
              <a:rPr lang="lt-LT" sz="1600" smtClean="0"/>
              <a:t>   Dirbo mokytoju;</a:t>
            </a:r>
          </a:p>
          <a:p>
            <a:endParaRPr lang="lt-LT" sz="1600" smtClean="0"/>
          </a:p>
          <a:p>
            <a:pPr>
              <a:buFont typeface="Wingdings" pitchFamily="2" charset="2"/>
              <a:buChar char="q"/>
            </a:pPr>
            <a:r>
              <a:rPr lang="lt-LT" sz="1600" smtClean="0"/>
              <a:t>   Žurnalo „Moksleivis” vyriausiasis redaktorius;</a:t>
            </a:r>
          </a:p>
          <a:p>
            <a:pPr>
              <a:buFont typeface="Wingdings" pitchFamily="2" charset="2"/>
              <a:buChar char="q"/>
            </a:pPr>
            <a:endParaRPr lang="lt-LT" sz="1600" smtClean="0"/>
          </a:p>
          <a:p>
            <a:pPr>
              <a:buFont typeface="Wingdings" pitchFamily="2" charset="2"/>
              <a:buChar char="q"/>
            </a:pPr>
            <a:r>
              <a:rPr lang="lt-LT" sz="1600" smtClean="0"/>
              <a:t>   Lietuvos rašytojų sąjungos valdybos pirmininko pavaduotojas;</a:t>
            </a:r>
          </a:p>
          <a:p>
            <a:pPr>
              <a:buFont typeface="Wingdings" pitchFamily="2" charset="2"/>
              <a:buChar char="q"/>
            </a:pPr>
            <a:endParaRPr lang="lt-LT" sz="1600" smtClean="0"/>
          </a:p>
          <a:p>
            <a:pPr>
              <a:buFont typeface="Wingdings" pitchFamily="2" charset="2"/>
              <a:buChar char="q"/>
            </a:pPr>
            <a:r>
              <a:rPr lang="lt-LT" sz="1600" smtClean="0"/>
              <a:t>   Vėliau atsidėjo tik kūrybiniam darbui;</a:t>
            </a:r>
          </a:p>
          <a:p>
            <a:pPr>
              <a:buFont typeface="Wingdings" pitchFamily="2" charset="2"/>
              <a:buChar char="q"/>
            </a:pPr>
            <a:endParaRPr lang="lt-LT" sz="1600" smtClean="0"/>
          </a:p>
          <a:p>
            <a:pPr>
              <a:buFont typeface="Wingdings" pitchFamily="2" charset="2"/>
              <a:buChar char="q"/>
            </a:pPr>
            <a:r>
              <a:rPr lang="lt-LT" sz="1600" smtClean="0"/>
              <a:t>   Lietuvos rašytojų sąjungos narys.</a:t>
            </a:r>
          </a:p>
          <a:p>
            <a:pPr>
              <a:buFont typeface="Wingdings" pitchFamily="2" charset="2"/>
              <a:buChar char="q"/>
            </a:pPr>
            <a:endParaRPr lang="lt-LT" sz="1600" smtClean="0"/>
          </a:p>
        </p:txBody>
      </p:sp>
      <p:pic>
        <p:nvPicPr>
          <p:cNvPr id="16387" name="Content Placeholder 4" descr="BubnysVyt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922838" y="1341438"/>
            <a:ext cx="2925762" cy="44640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685800" y="514350"/>
            <a:ext cx="2743200" cy="1162050"/>
          </a:xfrm>
        </p:spPr>
        <p:txBody>
          <a:bodyPr/>
          <a:lstStyle/>
          <a:p>
            <a:r>
              <a:rPr lang="lt-LT" sz="3200" smtClean="0"/>
              <a:t>Apdovanojimai</a:t>
            </a:r>
          </a:p>
        </p:txBody>
      </p:sp>
      <p:sp>
        <p:nvSpPr>
          <p:cNvPr id="17410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lt-LT" smtClean="0"/>
              <a:t>  Lietuvos TSR respublikinė premija už romaną „Po vasaros dangum“;</a:t>
            </a:r>
          </a:p>
          <a:p>
            <a:pPr>
              <a:buFont typeface="Wingdings" pitchFamily="2" charset="2"/>
              <a:buChar char="q"/>
            </a:pPr>
            <a:endParaRPr lang="lt-LT" smtClean="0"/>
          </a:p>
          <a:p>
            <a:pPr>
              <a:buFont typeface="Wingdings" pitchFamily="2" charset="2"/>
              <a:buChar char="q"/>
            </a:pPr>
            <a:r>
              <a:rPr lang="lt-LT" smtClean="0"/>
              <a:t>  Prano Ziberto literatūrinė premija už romaną „Nesėtų rugių žydėjimas“;</a:t>
            </a:r>
          </a:p>
          <a:p>
            <a:pPr>
              <a:buFont typeface="Wingdings" pitchFamily="2" charset="2"/>
              <a:buChar char="q"/>
            </a:pPr>
            <a:endParaRPr lang="lt-LT" smtClean="0"/>
          </a:p>
          <a:p>
            <a:pPr>
              <a:buFont typeface="Wingdings" pitchFamily="2" charset="2"/>
              <a:buChar char="q"/>
            </a:pPr>
            <a:r>
              <a:rPr lang="lt-LT" smtClean="0"/>
              <a:t>  Baltijos Asamblėjos apdovanojimas už romaną „Balandžio plastėjime“;</a:t>
            </a:r>
          </a:p>
          <a:p>
            <a:pPr>
              <a:buFont typeface="Wingdings" pitchFamily="2" charset="2"/>
              <a:buChar char="q"/>
            </a:pPr>
            <a:endParaRPr lang="lt-LT" smtClean="0"/>
          </a:p>
          <a:p>
            <a:pPr>
              <a:buFont typeface="Wingdings" pitchFamily="2" charset="2"/>
              <a:buChar char="q"/>
            </a:pPr>
            <a:r>
              <a:rPr lang="lt-LT" smtClean="0"/>
              <a:t>  Gabrielės Petkevičaitės – Bitės literatūrinė premija už romaną „Tas ryto laukimas“;</a:t>
            </a:r>
          </a:p>
          <a:p>
            <a:endParaRPr lang="lt-LT" smtClean="0"/>
          </a:p>
          <a:p>
            <a:pPr>
              <a:buFont typeface="Wingdings" pitchFamily="2" charset="2"/>
              <a:buChar char="q"/>
            </a:pPr>
            <a:r>
              <a:rPr lang="lt-LT" smtClean="0"/>
              <a:t>  LDK Gedimino ordino karininko kryžiumi.</a:t>
            </a:r>
          </a:p>
        </p:txBody>
      </p:sp>
      <p:pic>
        <p:nvPicPr>
          <p:cNvPr id="17411" name="Content Placeholder 4" descr="2007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048125" y="1989138"/>
            <a:ext cx="4303713" cy="30241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611188" y="692150"/>
            <a:ext cx="2212975" cy="1582738"/>
          </a:xfrm>
        </p:spPr>
        <p:txBody>
          <a:bodyPr/>
          <a:lstStyle/>
          <a:p>
            <a:r>
              <a:rPr lang="lt-LT" sz="3200" b="0" smtClean="0"/>
              <a:t>Kūrybos</a:t>
            </a:r>
            <a:r>
              <a:rPr lang="lt-LT" sz="2400" b="0" smtClean="0"/>
              <a:t> </a:t>
            </a:r>
            <a:r>
              <a:rPr lang="lt-LT" sz="3200" b="0" smtClean="0"/>
              <a:t>bruožai</a:t>
            </a:r>
            <a:r>
              <a:rPr lang="lt-LT" smtClean="0"/>
              <a:t/>
            </a:r>
            <a:br>
              <a:rPr lang="lt-LT" smtClean="0"/>
            </a:br>
            <a:endParaRPr lang="lt-LT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68313" y="1989138"/>
            <a:ext cx="2808287" cy="4679950"/>
          </a:xfrm>
        </p:spPr>
        <p:txBody>
          <a:bodyPr>
            <a:normAutofit fontScale="62500" lnSpcReduction="20000"/>
          </a:bodyPr>
          <a:lstStyle/>
          <a:p>
            <a:pPr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q"/>
              <a:defRPr/>
            </a:pPr>
            <a:r>
              <a:rPr lang="lt-LT" sz="2900" dirty="0" smtClean="0"/>
              <a:t>  įtaigumas ( meniškumo prasme);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defRPr/>
            </a:pPr>
            <a:endParaRPr lang="lt-LT" sz="2900" dirty="0" smtClean="0"/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q"/>
              <a:defRPr/>
            </a:pPr>
            <a:r>
              <a:rPr lang="lt-LT" sz="2900" dirty="0" smtClean="0"/>
              <a:t> iškalbingumas;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defRPr/>
            </a:pPr>
            <a:endParaRPr lang="lt-LT" sz="2900" dirty="0" smtClean="0"/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q"/>
              <a:defRPr/>
            </a:pPr>
            <a:r>
              <a:rPr lang="lt-LT" sz="2900" dirty="0" smtClean="0"/>
              <a:t> istorinės ir gyvenimo tiesos vaizdavimas;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defRPr/>
            </a:pPr>
            <a:endParaRPr lang="lt-LT" sz="2900" dirty="0" smtClean="0"/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q"/>
              <a:defRPr/>
            </a:pPr>
            <a:r>
              <a:rPr lang="lt-LT" sz="2900" dirty="0" smtClean="0"/>
              <a:t>  dvasinis atgimimas;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defRPr/>
            </a:pPr>
            <a:endParaRPr lang="lt-LT" sz="2900" dirty="0" smtClean="0"/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q"/>
              <a:defRPr/>
            </a:pPr>
            <a:r>
              <a:rPr lang="lt-LT" sz="2900" dirty="0" smtClean="0"/>
              <a:t> formalumas;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q"/>
              <a:defRPr/>
            </a:pPr>
            <a:endParaRPr lang="lt-LT" sz="2900" dirty="0" smtClean="0"/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q"/>
              <a:defRPr/>
            </a:pPr>
            <a:r>
              <a:rPr lang="lt-LT" sz="2900" dirty="0" smtClean="0"/>
              <a:t> rėmimasis savo valstietiška prigimtimi;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q"/>
              <a:defRPr/>
            </a:pPr>
            <a:endParaRPr lang="lt-LT" sz="2900" dirty="0" smtClean="0"/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q"/>
              <a:defRPr/>
            </a:pPr>
            <a:r>
              <a:rPr lang="lt-LT" sz="2900" dirty="0" smtClean="0"/>
              <a:t> siekis priminti dramatiškuosius lietuvių tautos istorijos fragmentus.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q"/>
              <a:defRPr/>
            </a:pPr>
            <a:endParaRPr lang="lt-LT" sz="2900" dirty="0" smtClean="0"/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q"/>
              <a:defRPr/>
            </a:pPr>
            <a:endParaRPr lang="lt-LT" dirty="0" smtClean="0"/>
          </a:p>
        </p:txBody>
      </p:sp>
      <p:pic>
        <p:nvPicPr>
          <p:cNvPr id="18435" name="Picture Placeholder 4" descr="bubnys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0641" r="10641"/>
          <a:stretch>
            <a:fillRect/>
          </a:stretch>
        </p:blipFill>
        <p:spPr>
          <a:xfrm rot="420000">
            <a:off x="3570288" y="1174750"/>
            <a:ext cx="4618037" cy="39322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4"/>
          <p:cNvSpPr>
            <a:spLocks noGrp="1"/>
          </p:cNvSpPr>
          <p:nvPr>
            <p:ph type="title"/>
          </p:nvPr>
        </p:nvSpPr>
        <p:spPr>
          <a:xfrm>
            <a:off x="1116013" y="549275"/>
            <a:ext cx="2743200" cy="1162050"/>
          </a:xfrm>
        </p:spPr>
        <p:txBody>
          <a:bodyPr/>
          <a:lstStyle/>
          <a:p>
            <a:r>
              <a:rPr lang="lt-LT" smtClean="0"/>
              <a:t>„Balandžio plastėjime”</a:t>
            </a:r>
          </a:p>
        </p:txBody>
      </p:sp>
      <p:sp>
        <p:nvSpPr>
          <p:cNvPr id="19458" name="Text Placeholder 6"/>
          <p:cNvSpPr>
            <a:spLocks noGrp="1"/>
          </p:cNvSpPr>
          <p:nvPr>
            <p:ph type="body" idx="2"/>
          </p:nvPr>
        </p:nvSpPr>
        <p:spPr>
          <a:xfrm>
            <a:off x="900113" y="1700213"/>
            <a:ext cx="2743200" cy="4572000"/>
          </a:xfrm>
        </p:spPr>
        <p:txBody>
          <a:bodyPr/>
          <a:lstStyle/>
          <a:p>
            <a:endParaRPr lang="lt-LT" smtClean="0"/>
          </a:p>
          <a:p>
            <a:r>
              <a:rPr lang="lt-LT" sz="2000" smtClean="0"/>
              <a:t>Romanas - apie Balkanų karo tragediją, religinės priešpriešos sukeltas žmonių skerdynes - šimtmečiais taikiai sugyvenę stačiatikiai, katalikai ir musulmonai ėmė žudyti vieni kitus.</a:t>
            </a:r>
          </a:p>
        </p:txBody>
      </p:sp>
      <p:pic>
        <p:nvPicPr>
          <p:cNvPr id="19459" name="Content Placeholder 7" descr="Balandzio plastejime_01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3800" y="981075"/>
            <a:ext cx="2825750" cy="43561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600" smtClean="0"/>
              <a:t>Romane besisukantys keli idėjų koncentrai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68313" y="2205038"/>
            <a:ext cx="8229600" cy="4389437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lt-LT" sz="2400" smtClean="0"/>
              <a:t>  Tėvynė, laisvė ir pilietinė pareiga;</a:t>
            </a:r>
          </a:p>
          <a:p>
            <a:pPr>
              <a:buFont typeface="Wingdings 2" pitchFamily="18" charset="2"/>
              <a:buNone/>
            </a:pPr>
            <a:endParaRPr lang="lt-LT" sz="2400" smtClean="0"/>
          </a:p>
          <a:p>
            <a:pPr>
              <a:buFont typeface="Wingdings" pitchFamily="2" charset="2"/>
              <a:buChar char="q"/>
            </a:pPr>
            <a:r>
              <a:rPr lang="lt-LT" sz="2400" smtClean="0"/>
              <a:t>  Dievas, tikėjimas, religinės ir tautinės nesantaikos pamokos;</a:t>
            </a:r>
          </a:p>
          <a:p>
            <a:pPr>
              <a:buFont typeface="Wingdings 2" pitchFamily="18" charset="2"/>
              <a:buNone/>
            </a:pPr>
            <a:endParaRPr lang="lt-LT" sz="2400" smtClean="0"/>
          </a:p>
          <a:p>
            <a:pPr>
              <a:buFont typeface="Wingdings" pitchFamily="2" charset="2"/>
              <a:buChar char="q"/>
            </a:pPr>
            <a:r>
              <a:rPr lang="lt-LT" sz="2400" smtClean="0"/>
              <a:t>  menininko pašaukimas ir kūrybos prasmė;</a:t>
            </a:r>
          </a:p>
          <a:p>
            <a:pPr>
              <a:buFont typeface="Wingdings 2" pitchFamily="18" charset="2"/>
              <a:buNone/>
            </a:pPr>
            <a:r>
              <a:rPr lang="lt-LT" sz="2400" smtClean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lt-LT" sz="2400" smtClean="0"/>
              <a:t>  amžinas žmogaus laimės siekis ir sąžinės ramybė.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609600" y="1176338"/>
            <a:ext cx="2212975" cy="1582737"/>
          </a:xfrm>
        </p:spPr>
        <p:txBody>
          <a:bodyPr/>
          <a:lstStyle/>
          <a:p>
            <a:r>
              <a:rPr lang="lt-LT" smtClean="0"/>
              <a:t/>
            </a:r>
            <a:br>
              <a:rPr lang="lt-LT" smtClean="0"/>
            </a:br>
            <a:r>
              <a:rPr lang="lt-LT" sz="2800" smtClean="0"/>
              <a:t>Romano struktūra</a:t>
            </a:r>
            <a:r>
              <a:rPr lang="lt-LT" smtClean="0"/>
              <a:t/>
            </a:r>
            <a:br>
              <a:rPr lang="lt-LT" smtClean="0"/>
            </a:br>
            <a:endParaRPr lang="lt-LT" smtClean="0"/>
          </a:p>
        </p:txBody>
      </p:sp>
      <p:sp>
        <p:nvSpPr>
          <p:cNvPr id="21506" name="Text Placeholder 2"/>
          <p:cNvSpPr>
            <a:spLocks noGrp="1"/>
          </p:cNvSpPr>
          <p:nvPr>
            <p:ph type="body" sz="half" idx="2"/>
          </p:nvPr>
        </p:nvSpPr>
        <p:spPr>
          <a:xfrm>
            <a:off x="468313" y="2924175"/>
            <a:ext cx="2519362" cy="3409950"/>
          </a:xfrm>
        </p:spPr>
        <p:txBody>
          <a:bodyPr/>
          <a:lstStyle/>
          <a:p>
            <a:r>
              <a:rPr lang="lt-LT" sz="1800" smtClean="0"/>
              <a:t>Rašytojui Valentui patikėti dailininko Egono Rugajaus dienoraščiai, atvira, akis į akį neišsakyta, bet neakivaizdžiai atlikta jo išpažintis.</a:t>
            </a:r>
          </a:p>
          <a:p>
            <a:endParaRPr lang="lt-LT" smtClean="0"/>
          </a:p>
        </p:txBody>
      </p:sp>
      <p:pic>
        <p:nvPicPr>
          <p:cNvPr id="21507" name="Picture Placeholder 6" descr="bi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8292" r="8292"/>
          <a:stretch>
            <a:fillRect/>
          </a:stretch>
        </p:blipFill>
        <p:spPr>
          <a:xfrm rot="420000">
            <a:off x="3625850" y="1298575"/>
            <a:ext cx="4268788" cy="36353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1557338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4000" dirty="0" smtClean="0"/>
              <a:t>Egonas Rugajus</a:t>
            </a:r>
            <a:br>
              <a:rPr lang="lt-LT" sz="4000" dirty="0" smtClean="0"/>
            </a:br>
            <a:r>
              <a:rPr lang="lt-LT" sz="2700" dirty="0" smtClean="0"/>
              <a:t>Dailininkas,  kovotojas už Tėvynę bei laisvę</a:t>
            </a:r>
            <a:r>
              <a:rPr lang="lt-LT" sz="4000" dirty="0" smtClean="0"/>
              <a:t/>
            </a:r>
            <a:br>
              <a:rPr lang="lt-LT" sz="4000" dirty="0" smtClean="0"/>
            </a:br>
            <a:endParaRPr lang="lt-LT" sz="4000" dirty="0"/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468313" y="2636838"/>
            <a:ext cx="8229600" cy="37973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lt-LT" smtClean="0"/>
              <a:t>  </a:t>
            </a:r>
            <a:r>
              <a:rPr lang="lt-LT" sz="2400" smtClean="0"/>
              <a:t>Jautė neapykantą diktatoriškai komunistinei tvarkai;</a:t>
            </a:r>
          </a:p>
          <a:p>
            <a:pPr>
              <a:buFont typeface="Wingdings 2" pitchFamily="18" charset="2"/>
              <a:buNone/>
            </a:pPr>
            <a:endParaRPr lang="lt-LT" sz="2400" smtClean="0"/>
          </a:p>
          <a:p>
            <a:pPr>
              <a:buFont typeface="Wingdings" pitchFamily="2" charset="2"/>
              <a:buChar char="q"/>
            </a:pPr>
            <a:r>
              <a:rPr lang="lt-LT" sz="2400" smtClean="0"/>
              <a:t>  Dievo vardu dengė savo nusikaltimų liūną, iš kurio nebegali jo ištraukti nei teismas, nei nuodėmių išrišimas.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600" smtClean="0"/>
              <a:t>Šalutiniai veikėjai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395288" y="2133600"/>
            <a:ext cx="8229600" cy="438785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lt-LT" smtClean="0"/>
              <a:t> </a:t>
            </a:r>
            <a:r>
              <a:rPr lang="lt-LT" sz="2400" smtClean="0"/>
              <a:t>Tėvas Severinas</a:t>
            </a:r>
          </a:p>
          <a:p>
            <a:pPr>
              <a:buFont typeface="Wingdings 2" pitchFamily="18" charset="2"/>
              <a:buNone/>
            </a:pPr>
            <a:endParaRPr lang="lt-LT" sz="2400" smtClean="0"/>
          </a:p>
          <a:p>
            <a:pPr>
              <a:buFont typeface="Wingdings" pitchFamily="2" charset="2"/>
              <a:buChar char="q"/>
            </a:pPr>
            <a:r>
              <a:rPr lang="lt-LT" sz="2400" smtClean="0"/>
              <a:t> Broliai Markas ir Dominikas</a:t>
            </a:r>
          </a:p>
          <a:p>
            <a:pPr>
              <a:buFont typeface="Wingdings 2" pitchFamily="18" charset="2"/>
              <a:buNone/>
            </a:pPr>
            <a:endParaRPr lang="lt-LT" sz="2400" smtClean="0"/>
          </a:p>
          <a:p>
            <a:pPr>
              <a:buFont typeface="Wingdings" pitchFamily="2" charset="2"/>
              <a:buChar char="q"/>
            </a:pPr>
            <a:r>
              <a:rPr lang="lt-LT" sz="2400" smtClean="0"/>
              <a:t> Dėdė Mikola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196752"/>
            <a:ext cx="7772400" cy="136245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z="4800" b="0" smtClean="0">
                <a:effectLst/>
              </a:rPr>
              <a:t>Išvados</a:t>
            </a:r>
            <a:endParaRPr lang="lt-LT" sz="4800" b="0">
              <a:effectLst/>
            </a:endParaRPr>
          </a:p>
        </p:txBody>
      </p:sp>
      <p:sp>
        <p:nvSpPr>
          <p:cNvPr id="24578" name="Text Placeholder 2"/>
          <p:cNvSpPr>
            <a:spLocks noGrp="1"/>
          </p:cNvSpPr>
          <p:nvPr>
            <p:ph type="body" idx="1"/>
          </p:nvPr>
        </p:nvSpPr>
        <p:spPr>
          <a:xfrm>
            <a:off x="530225" y="2705100"/>
            <a:ext cx="7786688" cy="2524125"/>
          </a:xfrm>
        </p:spPr>
        <p:txBody>
          <a:bodyPr/>
          <a:lstStyle/>
          <a:p>
            <a:r>
              <a:rPr lang="lt-LT" smtClean="0"/>
              <a:t>Tarp skirtingų gyvenimo kelių besiblaškančiam Egonui Rugajui nepavyksta pasirinkti teisingos krypties, rasti ramybės. </a:t>
            </a:r>
          </a:p>
          <a:p>
            <a:r>
              <a:rPr lang="lt-LT" smtClean="0"/>
              <a:t>Mes taip ir atsisveikiname su juo, nežinančiu nei savo ateities, nei savo (kūrėjo) likimo, nei vienintelės išganingos tiesos, į kurią galėtų atsiremti, nei kaltės atpirkimo malonės, kuri galėtų padėti nevilties valandą.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204</TotalTime>
  <Words>278</Words>
  <Application>Microsoft Office PowerPoint</Application>
  <PresentationFormat>On-screen Show (4:3)</PresentationFormat>
  <Paragraphs>71</Paragraphs>
  <Slides>11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Dizaino šablonas</vt:lpstr>
      </vt:variant>
      <vt:variant>
        <vt:i4>4</vt:i4>
      </vt:variant>
      <vt:variant>
        <vt:lpstr>Skaidrių pavadinimai</vt:lpstr>
      </vt:variant>
      <vt:variant>
        <vt:i4>11</vt:i4>
      </vt:variant>
    </vt:vector>
  </HeadingPairs>
  <TitlesOfParts>
    <vt:vector size="20" baseType="lpstr">
      <vt:lpstr>Constantia</vt:lpstr>
      <vt:lpstr>Arial</vt:lpstr>
      <vt:lpstr>Calibri</vt:lpstr>
      <vt:lpstr>Wingdings 2</vt:lpstr>
      <vt:lpstr>Wingdings</vt:lpstr>
      <vt:lpstr>Flow</vt:lpstr>
      <vt:lpstr>Flow</vt:lpstr>
      <vt:lpstr>Flow</vt:lpstr>
      <vt:lpstr>Flow</vt:lpstr>
      <vt:lpstr>Skaidrė 1</vt:lpstr>
      <vt:lpstr>       Vytauto Jurgio Bubnio gyvenimo apžvalga                                    ( g. 1932m. Prienų raj.)</vt:lpstr>
      <vt:lpstr>Biografija</vt:lpstr>
      <vt:lpstr>Apdovanojimai</vt:lpstr>
      <vt:lpstr>Kūrybos bruožai </vt:lpstr>
      <vt:lpstr>„Balandžio plastėjime”</vt:lpstr>
      <vt:lpstr>Romane besisukantys keli idėjų koncentrai</vt:lpstr>
      <vt:lpstr> Romano struktūra </vt:lpstr>
      <vt:lpstr>Egonas Rugajus Dailininkas,  kovotojas už Tėvynę bei laisvę </vt:lpstr>
      <vt:lpstr>Šalutiniai veikėjai</vt:lpstr>
      <vt:lpstr>Skaidrė 11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Vytautas Jurgis Bubnys</dc:title>
  <dc:creator>Admin</dc:creator>
  <cp:lastModifiedBy>Vartotojas</cp:lastModifiedBy>
  <cp:revision>20</cp:revision>
  <dcterms:created xsi:type="dcterms:W3CDTF">2011-02-16T17:41:37Z</dcterms:created>
  <dcterms:modified xsi:type="dcterms:W3CDTF">2011-02-24T18:52:21Z</dcterms:modified>
</cp:coreProperties>
</file>