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2"/>
  </p:notesMasterIdLst>
  <p:sldIdLst>
    <p:sldId id="256" r:id="rId2"/>
    <p:sldId id="261" r:id="rId3"/>
    <p:sldId id="257" r:id="rId4"/>
    <p:sldId id="258" r:id="rId5"/>
    <p:sldId id="259" r:id="rId6"/>
    <p:sldId id="260" r:id="rId7"/>
    <p:sldId id="262" r:id="rId8"/>
    <p:sldId id="263" r:id="rId9"/>
    <p:sldId id="264" r:id="rId10"/>
    <p:sldId id="265" r:id="rId11"/>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660066"/>
    <a:srgbClr val="CC0099"/>
    <a:srgbClr val="FF0066"/>
    <a:srgbClr val="FFCF01"/>
    <a:srgbClr val="F8B20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576" autoAdjust="0"/>
  </p:normalViewPr>
  <p:slideViewPr>
    <p:cSldViewPr>
      <p:cViewPr varScale="1">
        <p:scale>
          <a:sx n="73" d="100"/>
          <a:sy n="73" d="100"/>
        </p:scale>
        <p:origin x="-107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EF9F7A-E1F1-4AB2-9F71-0674F9A62936}" type="datetimeFigureOut">
              <a:rPr lang="lt-LT" smtClean="0"/>
              <a:pPr/>
              <a:t>2010.12.19</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FD1E78-F6E2-4599-9132-6171CC278F39}" type="slidenum">
              <a:rPr lang="lt-LT" smtClean="0"/>
              <a:pPr/>
              <a:t>‹#›</a:t>
            </a:fld>
            <a:endParaRPr lang="lt-L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t-LT" dirty="0"/>
          </a:p>
        </p:txBody>
      </p:sp>
      <p:sp>
        <p:nvSpPr>
          <p:cNvPr id="4" name="Slide Number Placeholder 3"/>
          <p:cNvSpPr>
            <a:spLocks noGrp="1"/>
          </p:cNvSpPr>
          <p:nvPr>
            <p:ph type="sldNum" sz="quarter" idx="10"/>
          </p:nvPr>
        </p:nvSpPr>
        <p:spPr/>
        <p:txBody>
          <a:bodyPr/>
          <a:lstStyle/>
          <a:p>
            <a:fld id="{0DFD1E78-F6E2-4599-9132-6171CC278F39}" type="slidenum">
              <a:rPr lang="lt-LT" smtClean="0"/>
              <a:pPr/>
              <a:t>3</a:t>
            </a:fld>
            <a:endParaRPr lang="lt-L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t-LT" dirty="0" smtClean="0"/>
              <a:t>Cdcdc</a:t>
            </a:r>
          </a:p>
          <a:p>
            <a:endParaRPr lang="lt-LT" dirty="0" smtClean="0"/>
          </a:p>
          <a:p>
            <a:endParaRPr lang="lt-LT" dirty="0" smtClean="0"/>
          </a:p>
          <a:p>
            <a:r>
              <a:rPr lang="lt-LT" dirty="0" smtClean="0"/>
              <a:t>kuk</a:t>
            </a:r>
            <a:endParaRPr lang="lt-LT" dirty="0"/>
          </a:p>
        </p:txBody>
      </p:sp>
      <p:sp>
        <p:nvSpPr>
          <p:cNvPr id="4" name="Slide Number Placeholder 3"/>
          <p:cNvSpPr>
            <a:spLocks noGrp="1"/>
          </p:cNvSpPr>
          <p:nvPr>
            <p:ph type="sldNum" sz="quarter" idx="10"/>
          </p:nvPr>
        </p:nvSpPr>
        <p:spPr/>
        <p:txBody>
          <a:bodyPr/>
          <a:lstStyle/>
          <a:p>
            <a:fld id="{0DFD1E78-F6E2-4599-9132-6171CC278F39}" type="slidenum">
              <a:rPr lang="lt-LT" smtClean="0"/>
              <a:pPr/>
              <a:t>4</a:t>
            </a:fld>
            <a:endParaRPr lang="lt-L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t-LT" dirty="0"/>
          </a:p>
        </p:txBody>
      </p:sp>
      <p:sp>
        <p:nvSpPr>
          <p:cNvPr id="4" name="Slide Number Placeholder 3"/>
          <p:cNvSpPr>
            <a:spLocks noGrp="1"/>
          </p:cNvSpPr>
          <p:nvPr>
            <p:ph type="sldNum" sz="quarter" idx="10"/>
          </p:nvPr>
        </p:nvSpPr>
        <p:spPr/>
        <p:txBody>
          <a:bodyPr/>
          <a:lstStyle/>
          <a:p>
            <a:fld id="{0DFD1E78-F6E2-4599-9132-6171CC278F39}" type="slidenum">
              <a:rPr lang="lt-LT" smtClean="0"/>
              <a:pPr/>
              <a:t>6</a:t>
            </a:fld>
            <a:endParaRPr lang="lt-L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DFD1E78-F6E2-4599-9132-6171CC278F39}" type="slidenum">
              <a:rPr lang="lt-LT" smtClean="0"/>
              <a:pPr/>
              <a:t>8</a:t>
            </a:fld>
            <a:endParaRPr lang="lt-L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44EF2371-2B45-4AC1-9ABB-13BC9C979389}" type="datetimeFigureOut">
              <a:rPr lang="lt-LT" smtClean="0"/>
              <a:pPr/>
              <a:t>2010.12.19</a:t>
            </a:fld>
            <a:endParaRPr lang="lt-LT"/>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lt-LT"/>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0559D92B-B5EC-43B9-9DF7-B1F4550BCA5A}" type="slidenum">
              <a:rPr lang="lt-LT" smtClean="0"/>
              <a:pPr/>
              <a:t>‹#›</a:t>
            </a:fld>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44EF2371-2B45-4AC1-9ABB-13BC9C979389}" type="datetimeFigureOut">
              <a:rPr lang="lt-LT" smtClean="0"/>
              <a:pPr/>
              <a:t>2010.12.19</a:t>
            </a:fld>
            <a:endParaRPr lang="lt-LT"/>
          </a:p>
        </p:txBody>
      </p:sp>
      <p:sp>
        <p:nvSpPr>
          <p:cNvPr id="9" name="Slide Number Placeholder 8"/>
          <p:cNvSpPr>
            <a:spLocks noGrp="1"/>
          </p:cNvSpPr>
          <p:nvPr>
            <p:ph type="sldNum" sz="quarter" idx="15"/>
          </p:nvPr>
        </p:nvSpPr>
        <p:spPr/>
        <p:txBody>
          <a:bodyPr rtlCol="0"/>
          <a:lstStyle/>
          <a:p>
            <a:fld id="{0559D92B-B5EC-43B9-9DF7-B1F4550BCA5A}" type="slidenum">
              <a:rPr lang="lt-LT" smtClean="0"/>
              <a:pPr/>
              <a:t>‹#›</a:t>
            </a:fld>
            <a:endParaRPr lang="lt-LT"/>
          </a:p>
        </p:txBody>
      </p:sp>
      <p:sp>
        <p:nvSpPr>
          <p:cNvPr id="10" name="Footer Placeholder 9"/>
          <p:cNvSpPr>
            <a:spLocks noGrp="1"/>
          </p:cNvSpPr>
          <p:nvPr>
            <p:ph type="ftr" sz="quarter" idx="16"/>
          </p:nvPr>
        </p:nvSpPr>
        <p:spPr/>
        <p:txBody>
          <a:bodyPr rtlCol="0"/>
          <a:lstStyle/>
          <a:p>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44EF2371-2B45-4AC1-9ABB-13BC9C979389}" type="datetimeFigureOut">
              <a:rPr lang="lt-LT" smtClean="0"/>
              <a:pPr/>
              <a:t>2010.12.19</a:t>
            </a:fld>
            <a:endParaRPr lang="lt-LT"/>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lt-LT"/>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0559D92B-B5EC-43B9-9DF7-B1F4550BCA5A}"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4EF2371-2B45-4AC1-9ABB-13BC9C979389}" type="datetimeFigureOut">
              <a:rPr lang="lt-LT" smtClean="0"/>
              <a:pPr/>
              <a:t>2010.12.19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0559D92B-B5EC-43B9-9DF7-B1F4550BCA5A}" type="slidenum">
              <a:rPr lang="lt-LT" smtClean="0"/>
              <a:pPr/>
              <a:t>‹#›</a:t>
            </a:fld>
            <a:endParaRPr lang="lt-LT"/>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44EF2371-2B45-4AC1-9ABB-13BC9C979389}" type="datetimeFigureOut">
              <a:rPr lang="lt-LT" smtClean="0"/>
              <a:pPr/>
              <a:t>2010.12.19</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0559D92B-B5EC-43B9-9DF7-B1F4550BCA5A}" type="slidenum">
              <a:rPr lang="lt-LT" smtClean="0"/>
              <a:pPr/>
              <a:t>‹#›</a:t>
            </a:fld>
            <a:endParaRPr lang="lt-LT"/>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44EF2371-2B45-4AC1-9ABB-13BC9C979389}" type="datetimeFigureOut">
              <a:rPr lang="lt-LT" smtClean="0"/>
              <a:pPr/>
              <a:t>2010.12.19</a:t>
            </a:fld>
            <a:endParaRPr lang="lt-LT"/>
          </a:p>
        </p:txBody>
      </p:sp>
      <p:sp>
        <p:nvSpPr>
          <p:cNvPr id="7" name="Slide Number Placeholder 6"/>
          <p:cNvSpPr>
            <a:spLocks noGrp="1"/>
          </p:cNvSpPr>
          <p:nvPr>
            <p:ph type="sldNum" sz="quarter" idx="11"/>
          </p:nvPr>
        </p:nvSpPr>
        <p:spPr/>
        <p:txBody>
          <a:bodyPr rtlCol="0"/>
          <a:lstStyle/>
          <a:p>
            <a:fld id="{0559D92B-B5EC-43B9-9DF7-B1F4550BCA5A}" type="slidenum">
              <a:rPr lang="lt-LT" smtClean="0"/>
              <a:pPr/>
              <a:t>‹#›</a:t>
            </a:fld>
            <a:endParaRPr lang="lt-LT"/>
          </a:p>
        </p:txBody>
      </p:sp>
      <p:sp>
        <p:nvSpPr>
          <p:cNvPr id="8" name="Footer Placeholder 7"/>
          <p:cNvSpPr>
            <a:spLocks noGrp="1"/>
          </p:cNvSpPr>
          <p:nvPr>
            <p:ph type="ftr" sz="quarter" idx="12"/>
          </p:nvPr>
        </p:nvSpPr>
        <p:spPr/>
        <p:txBody>
          <a:bodyPr rtlCol="0"/>
          <a:lstStyle/>
          <a:p>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EF2371-2B45-4AC1-9ABB-13BC9C979389}" type="datetimeFigureOut">
              <a:rPr lang="lt-LT" smtClean="0"/>
              <a:pPr/>
              <a:t>2010.12.19</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0559D92B-B5EC-43B9-9DF7-B1F4550BCA5A}"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44EF2371-2B45-4AC1-9ABB-13BC9C979389}" type="datetimeFigureOut">
              <a:rPr lang="lt-LT" smtClean="0"/>
              <a:pPr/>
              <a:t>2010.12.19</a:t>
            </a:fld>
            <a:endParaRPr lang="lt-LT"/>
          </a:p>
        </p:txBody>
      </p:sp>
      <p:sp>
        <p:nvSpPr>
          <p:cNvPr id="22" name="Slide Number Placeholder 21"/>
          <p:cNvSpPr>
            <a:spLocks noGrp="1"/>
          </p:cNvSpPr>
          <p:nvPr>
            <p:ph type="sldNum" sz="quarter" idx="15"/>
          </p:nvPr>
        </p:nvSpPr>
        <p:spPr/>
        <p:txBody>
          <a:bodyPr rtlCol="0"/>
          <a:lstStyle/>
          <a:p>
            <a:fld id="{0559D92B-B5EC-43B9-9DF7-B1F4550BCA5A}" type="slidenum">
              <a:rPr lang="lt-LT" smtClean="0"/>
              <a:pPr/>
              <a:t>‹#›</a:t>
            </a:fld>
            <a:endParaRPr lang="lt-LT"/>
          </a:p>
        </p:txBody>
      </p:sp>
      <p:sp>
        <p:nvSpPr>
          <p:cNvPr id="23" name="Footer Placeholder 22"/>
          <p:cNvSpPr>
            <a:spLocks noGrp="1"/>
          </p:cNvSpPr>
          <p:nvPr>
            <p:ph type="ftr" sz="quarter" idx="16"/>
          </p:nvPr>
        </p:nvSpPr>
        <p:spPr/>
        <p:txBody>
          <a:bodyPr rtlCol="0"/>
          <a:lstStyle/>
          <a:p>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44EF2371-2B45-4AC1-9ABB-13BC9C979389}" type="datetimeFigureOut">
              <a:rPr lang="lt-LT" smtClean="0"/>
              <a:pPr/>
              <a:t>2010.12.19</a:t>
            </a:fld>
            <a:endParaRPr lang="lt-LT"/>
          </a:p>
        </p:txBody>
      </p:sp>
      <p:sp>
        <p:nvSpPr>
          <p:cNvPr id="18" name="Slide Number Placeholder 17"/>
          <p:cNvSpPr>
            <a:spLocks noGrp="1"/>
          </p:cNvSpPr>
          <p:nvPr>
            <p:ph type="sldNum" sz="quarter" idx="11"/>
          </p:nvPr>
        </p:nvSpPr>
        <p:spPr/>
        <p:txBody>
          <a:bodyPr rtlCol="0"/>
          <a:lstStyle/>
          <a:p>
            <a:fld id="{0559D92B-B5EC-43B9-9DF7-B1F4550BCA5A}" type="slidenum">
              <a:rPr lang="lt-LT" smtClean="0"/>
              <a:pPr/>
              <a:t>‹#›</a:t>
            </a:fld>
            <a:endParaRPr lang="lt-LT"/>
          </a:p>
        </p:txBody>
      </p:sp>
      <p:sp>
        <p:nvSpPr>
          <p:cNvPr id="21" name="Footer Placeholder 20"/>
          <p:cNvSpPr>
            <a:spLocks noGrp="1"/>
          </p:cNvSpPr>
          <p:nvPr>
            <p:ph type="ftr" sz="quarter" idx="12"/>
          </p:nvPr>
        </p:nvSpPr>
        <p:spPr/>
        <p:txBody>
          <a:bodyPr rtlCol="0"/>
          <a:lstStyle/>
          <a:p>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EF2371-2B45-4AC1-9ABB-13BC9C979389}" type="datetimeFigureOut">
              <a:rPr lang="lt-LT" smtClean="0"/>
              <a:pPr/>
              <a:t>2010.12.19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0559D92B-B5EC-43B9-9DF7-B1F4550BCA5A}"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EF2371-2B45-4AC1-9ABB-13BC9C979389}" type="datetimeFigureOut">
              <a:rPr lang="lt-LT" smtClean="0"/>
              <a:pPr/>
              <a:t>2010.12.19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0559D92B-B5EC-43B9-9DF7-B1F4550BCA5A}"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4EF2371-2B45-4AC1-9ABB-13BC9C979389}" type="datetimeFigureOut">
              <a:rPr lang="lt-LT" smtClean="0"/>
              <a:pPr/>
              <a:t>2010.12.19</a:t>
            </a:fld>
            <a:endParaRPr lang="lt-LT"/>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lt-LT"/>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559D92B-B5EC-43B9-9DF7-B1F4550BCA5A}"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lt.wikipedia.org/wiki/Temperamentas" TargetMode="External"/><Relationship Id="rId2" Type="http://schemas.openxmlformats.org/officeDocument/2006/relationships/hyperlink" Target="http://mintys.lt/dziaugsmas/temperamento-tipai-sangvinikas-cholerikas-flegmatikas-melancholikas" TargetMode="External"/><Relationship Id="rId1" Type="http://schemas.openxmlformats.org/officeDocument/2006/relationships/slideLayout" Target="../slideLayouts/slideLayout2.xml"/><Relationship Id="rId6" Type="http://schemas.openxmlformats.org/officeDocument/2006/relationships/hyperlink" Target="http://www.zebra.lt/horoskopai/partneriai/temperamentu-suderinamumas.html" TargetMode="External"/><Relationship Id="rId5" Type="http://schemas.openxmlformats.org/officeDocument/2006/relationships/hyperlink" Target="http://www.scribd.com/doc/27572225/55/Bendravimas-ir-temperamentas" TargetMode="External"/><Relationship Id="rId4" Type="http://schemas.openxmlformats.org/officeDocument/2006/relationships/hyperlink" Target="http://www.psichoterapija.ot.lt/fpdb/2005/straipsniai/gyvenimo_stiliai.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188640"/>
            <a:ext cx="7772400" cy="1584175"/>
          </a:xfrm>
        </p:spPr>
        <p:txBody>
          <a:bodyPr>
            <a:noAutofit/>
          </a:bodyPr>
          <a:lstStyle/>
          <a:p>
            <a:r>
              <a:rPr lang="lt-LT" sz="6600" dirty="0" smtClean="0">
                <a:latin typeface="Algerian" pitchFamily="82" charset="0"/>
              </a:rPr>
              <a:t>Temperamento tipai</a:t>
            </a:r>
            <a:endParaRPr lang="lt-LT" sz="6600" dirty="0">
              <a:latin typeface="Algerian" pitchFamily="82" charset="0"/>
            </a:endParaRPr>
          </a:p>
        </p:txBody>
      </p:sp>
      <p:sp>
        <p:nvSpPr>
          <p:cNvPr id="3" name="Subtitle 2"/>
          <p:cNvSpPr>
            <a:spLocks noGrp="1"/>
          </p:cNvSpPr>
          <p:nvPr>
            <p:ph type="subTitle" idx="1"/>
          </p:nvPr>
        </p:nvSpPr>
        <p:spPr>
          <a:xfrm>
            <a:off x="6227676" y="6858000"/>
            <a:ext cx="5832648" cy="1777752"/>
          </a:xfrm>
        </p:spPr>
        <p:txBody>
          <a:bodyPr>
            <a:normAutofit/>
          </a:bodyPr>
          <a:lstStyle/>
          <a:p>
            <a:endParaRPr lang="lt-LT" sz="7200" i="1" dirty="0">
              <a:solidFill>
                <a:schemeClr val="tx1"/>
              </a:solidFill>
              <a:latin typeface="Algerian" pitchFamily="82" charset="0"/>
            </a:endParaRPr>
          </a:p>
        </p:txBody>
      </p:sp>
      <p:pic>
        <p:nvPicPr>
          <p:cNvPr id="7" name="Picture 6" descr="154945.jpg"/>
          <p:cNvPicPr>
            <a:picLocks noChangeAspect="1"/>
          </p:cNvPicPr>
          <p:nvPr/>
        </p:nvPicPr>
        <p:blipFill>
          <a:blip r:embed="rId2" cstate="print"/>
          <a:stretch>
            <a:fillRect/>
          </a:stretch>
        </p:blipFill>
        <p:spPr>
          <a:xfrm>
            <a:off x="2000232" y="2000240"/>
            <a:ext cx="5472608" cy="3276600"/>
          </a:xfrm>
          <a:prstGeom prst="rect">
            <a:avLst/>
          </a:prstGeom>
        </p:spPr>
      </p:pic>
      <p:sp>
        <p:nvSpPr>
          <p:cNvPr id="5" name="TextBox 4"/>
          <p:cNvSpPr txBox="1"/>
          <p:nvPr/>
        </p:nvSpPr>
        <p:spPr>
          <a:xfrm>
            <a:off x="6000760" y="5357826"/>
            <a:ext cx="3357586" cy="1200329"/>
          </a:xfrm>
          <a:prstGeom prst="rect">
            <a:avLst/>
          </a:prstGeom>
          <a:noFill/>
        </p:spPr>
        <p:txBody>
          <a:bodyPr wrap="square" rtlCol="0">
            <a:spAutoFit/>
          </a:bodyPr>
          <a:lstStyle/>
          <a:p>
            <a:r>
              <a:rPr lang="en-US" b="1" dirty="0" err="1" smtClean="0">
                <a:solidFill>
                  <a:schemeClr val="accent6">
                    <a:lumMod val="75000"/>
                  </a:schemeClr>
                </a:solidFill>
              </a:rPr>
              <a:t>Darb</a:t>
            </a:r>
            <a:r>
              <a:rPr lang="lt-LT" b="1" dirty="0" smtClean="0">
                <a:solidFill>
                  <a:schemeClr val="accent6">
                    <a:lumMod val="75000"/>
                  </a:schemeClr>
                </a:solidFill>
              </a:rPr>
              <a:t>ą paruošė: </a:t>
            </a:r>
          </a:p>
          <a:p>
            <a:r>
              <a:rPr lang="lt-LT" dirty="0" smtClean="0">
                <a:solidFill>
                  <a:schemeClr val="accent6">
                    <a:lumMod val="75000"/>
                  </a:schemeClr>
                </a:solidFill>
              </a:rPr>
              <a:t>Deimantė Kasikauskaitė, </a:t>
            </a:r>
          </a:p>
          <a:p>
            <a:r>
              <a:rPr lang="lt-LT" dirty="0" smtClean="0">
                <a:solidFill>
                  <a:schemeClr val="accent6">
                    <a:lumMod val="75000"/>
                  </a:schemeClr>
                </a:solidFill>
              </a:rPr>
              <a:t>Laura Juknelytė, </a:t>
            </a:r>
          </a:p>
          <a:p>
            <a:r>
              <a:rPr lang="lt-LT" dirty="0" smtClean="0">
                <a:solidFill>
                  <a:schemeClr val="accent6">
                    <a:lumMod val="75000"/>
                  </a:schemeClr>
                </a:solidFill>
              </a:rPr>
              <a:t>Tavija Norbutaitė</a:t>
            </a:r>
            <a:endParaRPr lang="en-US" dirty="0">
              <a:solidFill>
                <a:schemeClr val="accent6">
                  <a:lumMod val="75000"/>
                </a:schemeClr>
              </a:solidFill>
            </a:endParaRPr>
          </a:p>
        </p:txBody>
      </p:sp>
    </p:spTree>
  </p:cSld>
  <p:clrMapOvr>
    <a:masterClrMapping/>
  </p:clrMapOvr>
  <p:transition>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a:buNone/>
            </a:pPr>
            <a:r>
              <a:rPr lang="lt-LT" dirty="0" smtClean="0"/>
              <a:t>    Manoma, kad temperamento tipą lemia</a:t>
            </a:r>
            <a:r>
              <a:rPr lang="en-US" dirty="0" smtClean="0"/>
              <a:t> </a:t>
            </a:r>
            <a:r>
              <a:rPr lang="lt-LT" dirty="0" smtClean="0"/>
              <a:t>įgimtos centrinės nervų sistemos savybės. Būtent jos ir apsprendžia, kokio temperamento yra konkretus žmogus. Temperamentas yra</a:t>
            </a:r>
            <a:r>
              <a:rPr lang="en-US" dirty="0" smtClean="0"/>
              <a:t> </a:t>
            </a:r>
            <a:r>
              <a:rPr lang="lt-LT" dirty="0" smtClean="0"/>
              <a:t>įgimtas ir jo tipas nekinta per visą žmogaus gyvenimą. Jis ryškiausiai atsiskleidžia ankstyvojoje vaikystėje, kai jo dar neužgožia aplinkos poveikis, taip pat stresinėse situacijose, kuriose elgsena mažiausiai susijusi su patyrimu, ir naujoje aplinkoje, palankioje žmogaus individualumo pasireiškimui.</a:t>
            </a:r>
            <a:endParaRPr lang="lt-LT" dirty="0"/>
          </a:p>
        </p:txBody>
      </p:sp>
    </p:spTree>
  </p:cSld>
  <p:clrMapOvr>
    <a:masterClrMapping/>
  </p:clrMapOvr>
  <p:transition>
    <p:zoom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0768" y="5715000"/>
            <a:ext cx="8229600" cy="1143000"/>
          </a:xfrm>
        </p:spPr>
        <p:txBody>
          <a:bodyPr/>
          <a:lstStyle/>
          <a:p>
            <a:endParaRPr lang="lt-LT" dirty="0"/>
          </a:p>
        </p:txBody>
      </p:sp>
      <p:pic>
        <p:nvPicPr>
          <p:cNvPr id="4" name="Picture 4" descr="275534"/>
          <p:cNvPicPr>
            <a:picLocks noGrp="1" noChangeAspect="1" noChangeArrowheads="1"/>
          </p:cNvPicPr>
          <p:nvPr>
            <p:ph sz="quarter" idx="1"/>
          </p:nvPr>
        </p:nvPicPr>
        <p:blipFill>
          <a:blip r:embed="rId3" cstate="print"/>
          <a:srcRect/>
          <a:stretch>
            <a:fillRect/>
          </a:stretch>
        </p:blipFill>
        <p:spPr bwMode="auto">
          <a:xfrm>
            <a:off x="0" y="0"/>
            <a:ext cx="9144000" cy="6858000"/>
          </a:xfrm>
          <a:prstGeom prst="rect">
            <a:avLst/>
          </a:prstGeom>
          <a:noFill/>
        </p:spPr>
      </p:pic>
      <p:sp>
        <p:nvSpPr>
          <p:cNvPr id="5" name="Rectangle 2"/>
          <p:cNvSpPr txBox="1">
            <a:spLocks noChangeArrowheads="1"/>
          </p:cNvSpPr>
          <p:nvPr/>
        </p:nvSpPr>
        <p:spPr>
          <a:xfrm>
            <a:off x="863080" y="2786058"/>
            <a:ext cx="8280920" cy="3339455"/>
          </a:xfrm>
          <a:prstGeom prst="rect">
            <a:avLst/>
          </a:prstGeom>
        </p:spPr>
        <p:txBody>
          <a:bodyPr vert="horz" lIns="91440" tIns="45720" rIns="91440" bIns="45720" rtlCol="0" anchor="ctr">
            <a:normAutofit/>
          </a:bodyPr>
          <a:lstStyle/>
          <a:p>
            <a:pPr lvl="0">
              <a:spcBef>
                <a:spcPct val="0"/>
              </a:spcBef>
              <a:defRPr/>
            </a:pPr>
            <a:r>
              <a:rPr lang="lt-LT" sz="2800" b="1" i="1" dirty="0" smtClean="0">
                <a:latin typeface="+mj-lt"/>
                <a:ea typeface="+mj-ea"/>
                <a:cs typeface="+mj-cs"/>
              </a:rPr>
              <a:t>Sangviniką </a:t>
            </a:r>
            <a:r>
              <a:rPr kumimoji="0" lang="lt-LT" sz="2800" i="1" u="none" strike="noStrike" kern="1200" cap="none" spc="0" normalizeH="0" noProof="0" dirty="0" smtClean="0">
                <a:ln>
                  <a:noFill/>
                </a:ln>
                <a:solidFill>
                  <a:schemeClr val="tx1"/>
                </a:solidFill>
                <a:effectLst/>
                <a:uLnTx/>
                <a:uFillTx/>
                <a:latin typeface="+mj-lt"/>
                <a:ea typeface="+mj-ea"/>
                <a:cs typeface="+mj-cs"/>
              </a:rPr>
              <a:t>mokslininkai apibūdina kaip spontanišką: jis pirma pasako, o tik paskui pagalvoja. Jis judrus, pasitikintis savimi.</a:t>
            </a:r>
            <a:endParaRPr kumimoji="0" lang="lt-LT" sz="280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6" name="Rectangle 5"/>
          <p:cNvSpPr/>
          <p:nvPr/>
        </p:nvSpPr>
        <p:spPr>
          <a:xfrm>
            <a:off x="1357290" y="1428736"/>
            <a:ext cx="6952286" cy="1323439"/>
          </a:xfrm>
          <a:prstGeom prst="rect">
            <a:avLst/>
          </a:prstGeom>
        </p:spPr>
        <p:txBody>
          <a:bodyPr wrap="square">
            <a:spAutoFit/>
          </a:bodyPr>
          <a:lstStyle/>
          <a:p>
            <a:r>
              <a:rPr lang="lt-LT" sz="8000" b="1" i="1" dirty="0" smtClean="0"/>
              <a:t>Sangvinikas</a:t>
            </a:r>
            <a:endParaRPr lang="lt-LT" sz="8000" b="1" i="1" dirty="0"/>
          </a:p>
        </p:txBody>
      </p:sp>
    </p:spTree>
  </p:cSld>
  <p:clrMapOvr>
    <a:masterClrMapping/>
  </p:clrMapOvr>
  <p:transition>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a:t>
            </a:r>
            <a:endParaRPr lang="lt-LT" dirty="0"/>
          </a:p>
        </p:txBody>
      </p:sp>
      <p:pic>
        <p:nvPicPr>
          <p:cNvPr id="4" name="Content Placeholder 3" descr="Four_temperament_b bkj.PNG"/>
          <p:cNvPicPr>
            <a:picLocks noGrp="1" noChangeAspect="1"/>
          </p:cNvPicPr>
          <p:nvPr>
            <p:ph sz="quarter" idx="1"/>
          </p:nvPr>
        </p:nvPicPr>
        <p:blipFill>
          <a:blip r:embed="rId3" cstate="print"/>
          <a:stretch>
            <a:fillRect/>
          </a:stretch>
        </p:blipFill>
        <p:spPr>
          <a:xfrm>
            <a:off x="0" y="0"/>
            <a:ext cx="9144000" cy="6858000"/>
          </a:xfrm>
        </p:spPr>
      </p:pic>
      <p:sp>
        <p:nvSpPr>
          <p:cNvPr id="5" name="Rectangle 4"/>
          <p:cNvSpPr/>
          <p:nvPr/>
        </p:nvSpPr>
        <p:spPr>
          <a:xfrm>
            <a:off x="1403648" y="2204864"/>
            <a:ext cx="5976664" cy="3539430"/>
          </a:xfrm>
          <a:prstGeom prst="rect">
            <a:avLst/>
          </a:prstGeom>
        </p:spPr>
        <p:txBody>
          <a:bodyPr wrap="square">
            <a:spAutoFit/>
          </a:bodyPr>
          <a:lstStyle/>
          <a:p>
            <a:pPr algn="ctr"/>
            <a:r>
              <a:rPr lang="lt-LT" sz="2800" b="1" i="1" dirty="0" smtClean="0">
                <a:solidFill>
                  <a:srgbClr val="FF0000"/>
                </a:solidFill>
              </a:rPr>
              <a:t>Sangvinikai yra linksmuoliai, atlapaširdžiai, draugiški, jausmingi ir nepakenčiantys nuobodulio žmonės. Šio temperamento </a:t>
            </a:r>
            <a:r>
              <a:rPr lang="en-US" sz="2800" b="1" i="1" dirty="0" err="1" smtClean="0">
                <a:solidFill>
                  <a:srgbClr val="FF0000"/>
                </a:solidFill>
              </a:rPr>
              <a:t>asmenims</a:t>
            </a:r>
            <a:r>
              <a:rPr lang="lt-LT" sz="2800" b="1" i="1" dirty="0" smtClean="0">
                <a:solidFill>
                  <a:srgbClr val="FF0000"/>
                </a:solidFill>
              </a:rPr>
              <a:t> geri santykiai su aplinkiniais yra svarbesni už smulkias asmenines ambicijas.</a:t>
            </a:r>
            <a:endParaRPr lang="lt-LT" sz="2800" b="1" i="1" dirty="0">
              <a:solidFill>
                <a:srgbClr val="FF0000"/>
              </a:solidFill>
            </a:endParaRPr>
          </a:p>
        </p:txBody>
      </p:sp>
    </p:spTree>
  </p:cSld>
  <p:clrMapOvr>
    <a:masterClrMapping/>
  </p:clrMapOvr>
  <p:transition>
    <p:comb/>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pic>
        <p:nvPicPr>
          <p:cNvPr id="6" name="Content Placeholder 5" descr="verslo-gincas.jpg"/>
          <p:cNvPicPr>
            <a:picLocks noGrp="1" noChangeAspect="1"/>
          </p:cNvPicPr>
          <p:nvPr>
            <p:ph sz="quarter" idx="1"/>
          </p:nvPr>
        </p:nvPicPr>
        <p:blipFill>
          <a:blip r:embed="rId2" cstate="print"/>
          <a:stretch>
            <a:fillRect/>
          </a:stretch>
        </p:blipFill>
        <p:spPr>
          <a:xfrm>
            <a:off x="0" y="0"/>
            <a:ext cx="9144000" cy="6858000"/>
          </a:xfrm>
        </p:spPr>
      </p:pic>
      <p:sp>
        <p:nvSpPr>
          <p:cNvPr id="7" name="Rectangle 6"/>
          <p:cNvSpPr/>
          <p:nvPr/>
        </p:nvSpPr>
        <p:spPr>
          <a:xfrm>
            <a:off x="642910" y="2071678"/>
            <a:ext cx="8064896" cy="4431983"/>
          </a:xfrm>
          <a:prstGeom prst="rect">
            <a:avLst/>
          </a:prstGeom>
        </p:spPr>
        <p:txBody>
          <a:bodyPr wrap="square">
            <a:spAutoFit/>
          </a:bodyPr>
          <a:lstStyle/>
          <a:p>
            <a:r>
              <a:rPr lang="lt-LT" sz="2800" b="1" dirty="0" smtClean="0">
                <a:solidFill>
                  <a:schemeClr val="accent1">
                    <a:lumMod val="75000"/>
                  </a:schemeClr>
                </a:solidFill>
                <a:effectLst>
                  <a:outerShdw blurRad="38100" dist="38100" dir="2700000" algn="tl">
                    <a:srgbClr val="000000">
                      <a:alpha val="43137"/>
                    </a:srgbClr>
                  </a:outerShdw>
                </a:effectLst>
              </a:rPr>
              <a:t>Sangvinikas ir cholerikas</a:t>
            </a:r>
            <a:r>
              <a:rPr lang="lt-LT" sz="2200" b="1" dirty="0" smtClean="0">
                <a:solidFill>
                  <a:schemeClr val="accent1">
                    <a:lumMod val="75000"/>
                  </a:schemeClr>
                </a:solidFill>
                <a:effectLst>
                  <a:outerShdw blurRad="38100" dist="38100" dir="2700000" algn="tl">
                    <a:srgbClr val="000000">
                      <a:alpha val="43137"/>
                    </a:srgbClr>
                  </a:outerShdw>
                </a:effectLst>
              </a:rPr>
              <a:t> </a:t>
            </a:r>
            <a:r>
              <a:rPr lang="lt-LT" sz="2200" dirty="0" smtClean="0">
                <a:solidFill>
                  <a:schemeClr val="accent1">
                    <a:lumMod val="75000"/>
                  </a:schemeClr>
                </a:solidFill>
                <a:effectLst>
                  <a:outerShdw blurRad="38100" dist="38100" dir="2700000" algn="tl">
                    <a:srgbClr val="000000">
                      <a:alpha val="43137"/>
                    </a:srgbClr>
                  </a:outerShdw>
                </a:effectLst>
              </a:rPr>
              <a:t>abu</a:t>
            </a:r>
            <a:r>
              <a:rPr lang="lt-LT" sz="2200" b="1" dirty="0" smtClean="0">
                <a:solidFill>
                  <a:schemeClr val="accent1">
                    <a:lumMod val="75000"/>
                  </a:schemeClr>
                </a:solidFill>
                <a:effectLst>
                  <a:outerShdw blurRad="38100" dist="38100" dir="2700000" algn="tl">
                    <a:srgbClr val="000000">
                      <a:alpha val="43137"/>
                    </a:srgbClr>
                  </a:outerShdw>
                </a:effectLst>
              </a:rPr>
              <a:t> </a:t>
            </a:r>
            <a:r>
              <a:rPr lang="lt-LT" sz="2200" dirty="0" smtClean="0">
                <a:solidFill>
                  <a:schemeClr val="accent1">
                    <a:lumMod val="75000"/>
                  </a:schemeClr>
                </a:solidFill>
                <a:effectLst>
                  <a:outerShdw blurRad="38100" dist="38100" dir="2700000" algn="tl">
                    <a:srgbClr val="000000">
                      <a:alpha val="43137"/>
                    </a:srgbClr>
                  </a:outerShdw>
                </a:effectLst>
              </a:rPr>
              <a:t>energingi ir staiga užpykstantys. Tik cholerikas pyksta ilgai ir nemoka atsiprašyti, o sangviniko nuotaika nuolat keičiasi ir erzina choleriką, mat tas į kito priekaištus reaguoja audringai.</a:t>
            </a:r>
          </a:p>
          <a:p>
            <a:r>
              <a:rPr lang="lt-LT" sz="2800" b="1" dirty="0" smtClean="0">
                <a:solidFill>
                  <a:schemeClr val="accent1">
                    <a:lumMod val="75000"/>
                  </a:schemeClr>
                </a:solidFill>
                <a:effectLst>
                  <a:outerShdw blurRad="38100" dist="38100" dir="2700000" algn="tl">
                    <a:srgbClr val="000000">
                      <a:alpha val="43137"/>
                    </a:srgbClr>
                  </a:outerShdw>
                </a:effectLst>
              </a:rPr>
              <a:t>Sangvinikas</a:t>
            </a:r>
            <a:r>
              <a:rPr lang="lt-LT" sz="2200" dirty="0" smtClean="0">
                <a:solidFill>
                  <a:schemeClr val="accent1">
                    <a:lumMod val="75000"/>
                  </a:schemeClr>
                </a:solidFill>
                <a:effectLst>
                  <a:outerShdw blurRad="38100" dist="38100" dir="2700000" algn="tl">
                    <a:srgbClr val="000000">
                      <a:alpha val="43137"/>
                    </a:srgbClr>
                  </a:outerShdw>
                </a:effectLst>
              </a:rPr>
              <a:t> nepakęs </a:t>
            </a:r>
            <a:r>
              <a:rPr lang="lt-LT" sz="2800" b="1" dirty="0" smtClean="0">
                <a:solidFill>
                  <a:schemeClr val="accent1">
                    <a:lumMod val="75000"/>
                  </a:schemeClr>
                </a:solidFill>
                <a:effectLst>
                  <a:outerShdw blurRad="38100" dist="38100" dir="2700000" algn="tl">
                    <a:srgbClr val="000000">
                      <a:alpha val="43137"/>
                    </a:srgbClr>
                  </a:outerShdw>
                </a:effectLst>
              </a:rPr>
              <a:t>melancholiko</a:t>
            </a:r>
            <a:r>
              <a:rPr lang="lt-LT" sz="2200" dirty="0" smtClean="0">
                <a:solidFill>
                  <a:schemeClr val="accent1">
                    <a:lumMod val="75000"/>
                  </a:schemeClr>
                </a:solidFill>
                <a:effectLst>
                  <a:outerShdw blurRad="38100" dist="38100" dir="2700000" algn="tl">
                    <a:srgbClr val="000000">
                      <a:alpha val="43137"/>
                    </a:srgbClr>
                  </a:outerShdw>
                </a:effectLst>
              </a:rPr>
              <a:t> nuolatinio žliumbimo dėl blogų gyvenimo sąlygų, nesėkmių. Melancholiką sunervins sangviniko lengvabūdiškumas, nepastovumas, gyvenimas šia diena, negalvojant apie ateitį.</a:t>
            </a:r>
          </a:p>
          <a:p>
            <a:r>
              <a:rPr lang="lt-LT" sz="2800" b="1" dirty="0" smtClean="0">
                <a:solidFill>
                  <a:schemeClr val="accent1">
                    <a:lumMod val="75000"/>
                  </a:schemeClr>
                </a:solidFill>
                <a:effectLst>
                  <a:outerShdw blurRad="38100" dist="38100" dir="2700000" algn="tl">
                    <a:srgbClr val="000000">
                      <a:alpha val="43137"/>
                    </a:srgbClr>
                  </a:outerShdw>
                </a:effectLst>
              </a:rPr>
              <a:t>Sangvinikas</a:t>
            </a:r>
            <a:r>
              <a:rPr lang="en-US" sz="2800" b="1" dirty="0" smtClean="0">
                <a:solidFill>
                  <a:schemeClr val="accent1">
                    <a:lumMod val="75000"/>
                  </a:schemeClr>
                </a:solidFill>
                <a:effectLst>
                  <a:outerShdw blurRad="38100" dist="38100" dir="2700000" algn="tl">
                    <a:srgbClr val="000000">
                      <a:alpha val="43137"/>
                    </a:srgbClr>
                  </a:outerShdw>
                </a:effectLst>
              </a:rPr>
              <a:t> </a:t>
            </a:r>
            <a:r>
              <a:rPr lang="en-US" sz="2800" b="1" dirty="0" err="1" smtClean="0">
                <a:solidFill>
                  <a:schemeClr val="accent1">
                    <a:lumMod val="75000"/>
                  </a:schemeClr>
                </a:solidFill>
                <a:effectLst>
                  <a:outerShdw blurRad="38100" dist="38100" dir="2700000" algn="tl">
                    <a:srgbClr val="000000">
                      <a:alpha val="43137"/>
                    </a:srgbClr>
                  </a:outerShdw>
                </a:effectLst>
              </a:rPr>
              <a:t>ir</a:t>
            </a:r>
            <a:r>
              <a:rPr lang="en-US" sz="2800" b="1" dirty="0" smtClean="0">
                <a:solidFill>
                  <a:schemeClr val="accent1">
                    <a:lumMod val="75000"/>
                  </a:schemeClr>
                </a:solidFill>
                <a:effectLst>
                  <a:outerShdw blurRad="38100" dist="38100" dir="2700000" algn="tl">
                    <a:srgbClr val="000000">
                      <a:alpha val="43137"/>
                    </a:srgbClr>
                  </a:outerShdw>
                </a:effectLst>
              </a:rPr>
              <a:t> </a:t>
            </a:r>
            <a:r>
              <a:rPr lang="lt-LT" sz="2800" b="1" dirty="0" smtClean="0">
                <a:solidFill>
                  <a:schemeClr val="accent1">
                    <a:lumMod val="75000"/>
                  </a:schemeClr>
                </a:solidFill>
                <a:effectLst>
                  <a:outerShdw blurRad="38100" dist="38100" dir="2700000" algn="tl">
                    <a:srgbClr val="000000">
                      <a:alpha val="43137"/>
                    </a:srgbClr>
                  </a:outerShdw>
                </a:effectLst>
              </a:rPr>
              <a:t>flegmatikas</a:t>
            </a:r>
            <a:r>
              <a:rPr lang="en-US" sz="2800" b="1" dirty="0" smtClean="0">
                <a:solidFill>
                  <a:schemeClr val="accent1">
                    <a:lumMod val="75000"/>
                  </a:schemeClr>
                </a:solidFill>
                <a:effectLst>
                  <a:outerShdw blurRad="38100" dist="38100" dir="2700000" algn="tl">
                    <a:srgbClr val="000000">
                      <a:alpha val="43137"/>
                    </a:srgbClr>
                  </a:outerShdw>
                </a:effectLst>
              </a:rPr>
              <a:t> </a:t>
            </a:r>
            <a:r>
              <a:rPr lang="en-US" sz="2400" dirty="0" smtClean="0">
                <a:solidFill>
                  <a:schemeClr val="accent1">
                    <a:lumMod val="75000"/>
                  </a:schemeClr>
                </a:solidFill>
                <a:effectLst>
                  <a:outerShdw blurRad="38100" dist="38100" dir="2700000" algn="tl">
                    <a:srgbClr val="000000">
                      <a:alpha val="43137"/>
                    </a:srgbClr>
                  </a:outerShdw>
                </a:effectLst>
              </a:rPr>
              <a:t>g</a:t>
            </a:r>
            <a:r>
              <a:rPr lang="lt-LT" sz="2200" dirty="0" smtClean="0">
                <a:solidFill>
                  <a:schemeClr val="accent1">
                    <a:lumMod val="75000"/>
                  </a:schemeClr>
                </a:solidFill>
                <a:effectLst>
                  <a:outerShdw blurRad="38100" dist="38100" dir="2700000" algn="tl">
                    <a:srgbClr val="000000">
                      <a:alpha val="43137"/>
                    </a:srgbClr>
                  </a:outerShdw>
                </a:effectLst>
              </a:rPr>
              <a:t>era sąjunga. Flegmatikas lengvai pakelia sangviniko besikeičiančias nuotaikas, padeda jam nusiraminti, įgyti pastovumo. Sangvinikas flegmatiką išjudina, suaktyvina, prajuokina.</a:t>
            </a:r>
          </a:p>
        </p:txBody>
      </p:sp>
      <p:sp>
        <p:nvSpPr>
          <p:cNvPr id="8" name="Rectangle 7"/>
          <p:cNvSpPr/>
          <p:nvPr/>
        </p:nvSpPr>
        <p:spPr>
          <a:xfrm>
            <a:off x="1857356" y="214290"/>
            <a:ext cx="5400600" cy="1815882"/>
          </a:xfrm>
          <a:prstGeom prst="rect">
            <a:avLst/>
          </a:prstGeom>
        </p:spPr>
        <p:txBody>
          <a:bodyPr wrap="square">
            <a:spAutoFit/>
          </a:bodyPr>
          <a:lstStyle/>
          <a:p>
            <a:r>
              <a:rPr lang="lt-LT" sz="2800" dirty="0" smtClean="0">
                <a:solidFill>
                  <a:schemeClr val="accent1">
                    <a:lumMod val="75000"/>
                  </a:schemeClr>
                </a:solidFill>
                <a:effectLst>
                  <a:outerShdw blurRad="38100" dist="38100" dir="2700000" algn="tl">
                    <a:srgbClr val="000000">
                      <a:alpha val="43137"/>
                    </a:srgbClr>
                  </a:outerShdw>
                </a:effectLst>
              </a:rPr>
              <a:t>Sangvininkai noriai bendrauja su kito temperamento tipo žmonėmis, tačiau ne su visais jais sutaria:</a:t>
            </a:r>
            <a:endParaRPr lang="lt-LT" sz="2800" dirty="0">
              <a:solidFill>
                <a:schemeClr val="accent1">
                  <a:lumMod val="75000"/>
                </a:schemeClr>
              </a:solidFill>
              <a:effectLst>
                <a:outerShdw blurRad="38100" dist="38100" dir="2700000" algn="tl">
                  <a:srgbClr val="000000">
                    <a:alpha val="43137"/>
                  </a:srgbClr>
                </a:outerShdw>
              </a:effectLst>
            </a:endParaRPr>
          </a:p>
        </p:txBody>
      </p:sp>
    </p:spTree>
  </p:cSld>
  <p:clrMapOvr>
    <a:masterClrMapping/>
  </p:clrMapOvr>
  <p:transition>
    <p:wheel spokes="8"/>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FFCF01"/>
        </a:solid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268760"/>
            <a:ext cx="8229600" cy="4525963"/>
          </a:xfrm>
        </p:spPr>
        <p:txBody>
          <a:bodyPr>
            <a:normAutofit/>
          </a:bodyPr>
          <a:lstStyle/>
          <a:p>
            <a:pPr>
              <a:buNone/>
            </a:pPr>
            <a:r>
              <a:rPr lang="lt-LT" sz="2400" dirty="0" smtClean="0"/>
              <a:t/>
            </a:r>
            <a:br>
              <a:rPr lang="lt-LT" sz="2400" dirty="0" smtClean="0"/>
            </a:br>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endParaRPr lang="lt-LT" dirty="0" smtClean="0"/>
          </a:p>
        </p:txBody>
      </p:sp>
      <p:pic>
        <p:nvPicPr>
          <p:cNvPr id="5" name="Picture 4" descr="inventor.jpg"/>
          <p:cNvPicPr>
            <a:picLocks noChangeAspect="1"/>
          </p:cNvPicPr>
          <p:nvPr/>
        </p:nvPicPr>
        <p:blipFill>
          <a:blip r:embed="rId3"/>
          <a:stretch>
            <a:fillRect/>
          </a:stretch>
        </p:blipFill>
        <p:spPr>
          <a:xfrm>
            <a:off x="428596" y="357166"/>
            <a:ext cx="4737707" cy="6127434"/>
          </a:xfrm>
          <a:prstGeom prst="rect">
            <a:avLst/>
          </a:prstGeom>
        </p:spPr>
      </p:pic>
      <p:sp>
        <p:nvSpPr>
          <p:cNvPr id="4" name="Rectangle 3"/>
          <p:cNvSpPr/>
          <p:nvPr/>
        </p:nvSpPr>
        <p:spPr>
          <a:xfrm>
            <a:off x="4071902" y="1714488"/>
            <a:ext cx="5072098" cy="2862322"/>
          </a:xfrm>
          <a:prstGeom prst="rect">
            <a:avLst/>
          </a:prstGeom>
        </p:spPr>
        <p:txBody>
          <a:bodyPr wrap="square">
            <a:spAutoFit/>
          </a:bodyPr>
          <a:lstStyle/>
          <a:p>
            <a:r>
              <a:rPr lang="lt-LT" sz="2000" b="1" dirty="0" smtClean="0"/>
              <a:t>Taip pat sangvinikai yra išradingi,</a:t>
            </a:r>
            <a:r>
              <a:rPr lang="lt-LT" sz="2000" b="1" baseline="0" dirty="0" smtClean="0"/>
              <a:t> išlaikantys pusiausvyrą, greitai nusprendžiantys ir veikiantys, mėgstantys draugiją, greitai pažadantys, bet </a:t>
            </a:r>
            <a:r>
              <a:rPr lang="lt-LT" sz="2000" b="1" baseline="0" dirty="0" smtClean="0"/>
              <a:t>ne</a:t>
            </a:r>
            <a:r>
              <a:rPr lang="en-US" sz="2000" b="1" baseline="0" dirty="0" smtClean="0"/>
              <a:t> </a:t>
            </a:r>
            <a:r>
              <a:rPr lang="lt-LT" sz="2000" b="1" baseline="0" dirty="0" smtClean="0"/>
              <a:t>visada </a:t>
            </a:r>
            <a:r>
              <a:rPr lang="lt-LT" sz="2000" b="1" baseline="0" dirty="0" smtClean="0"/>
              <a:t>įvykdantys, optimistai žmonės, kuriems trūksta atkaklumo ir ištvermės geriems sumanymams įgyvendinti.</a:t>
            </a:r>
            <a:endParaRPr lang="lt-LT" sz="2000" b="1" dirty="0"/>
          </a:p>
        </p:txBody>
      </p:sp>
    </p:spTree>
  </p:cSld>
  <p:clrMapOvr>
    <a:masterClrMapping/>
  </p:clrMapOvr>
  <p:transition>
    <p:strips dir="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20000"/>
            <a:lumOff val="80000"/>
            <a:alpha val="72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4348" y="428604"/>
            <a:ext cx="7467600" cy="1071570"/>
          </a:xfrm>
        </p:spPr>
        <p:txBody>
          <a:bodyPr>
            <a:noAutofit/>
          </a:bodyPr>
          <a:lstStyle/>
          <a:p>
            <a:pPr algn="ctr"/>
            <a:r>
              <a:rPr lang="lt-LT" sz="4400" b="1" dirty="0" smtClean="0">
                <a:solidFill>
                  <a:schemeClr val="tx1"/>
                </a:solidFill>
                <a:latin typeface="Twilight" pitchFamily="2" charset="0"/>
              </a:rPr>
              <a:t>Sangvinikai skaitytose knygose</a:t>
            </a:r>
            <a:endParaRPr lang="en-US" sz="4400" b="1" dirty="0">
              <a:solidFill>
                <a:schemeClr val="tx1"/>
              </a:solidFill>
              <a:latin typeface="Twilight" pitchFamily="2" charset="0"/>
            </a:endParaRPr>
          </a:p>
        </p:txBody>
      </p:sp>
      <p:pic>
        <p:nvPicPr>
          <p:cNvPr id="6" name="Picture 5" descr="Alice_Cullen1.png"/>
          <p:cNvPicPr>
            <a:picLocks noChangeAspect="1"/>
          </p:cNvPicPr>
          <p:nvPr/>
        </p:nvPicPr>
        <p:blipFill>
          <a:blip r:embed="rId2"/>
          <a:stretch>
            <a:fillRect/>
          </a:stretch>
        </p:blipFill>
        <p:spPr>
          <a:xfrm rot="416401">
            <a:off x="6753487" y="4476543"/>
            <a:ext cx="898246" cy="1871659"/>
          </a:xfrm>
          <a:prstGeom prst="rect">
            <a:avLst/>
          </a:prstGeom>
        </p:spPr>
      </p:pic>
      <p:pic>
        <p:nvPicPr>
          <p:cNvPr id="7" name="Picture 6" descr="scooter-boy-color.gif"/>
          <p:cNvPicPr>
            <a:picLocks noChangeAspect="1"/>
          </p:cNvPicPr>
          <p:nvPr/>
        </p:nvPicPr>
        <p:blipFill>
          <a:blip r:embed="rId3"/>
          <a:stretch>
            <a:fillRect/>
          </a:stretch>
        </p:blipFill>
        <p:spPr>
          <a:xfrm rot="20640639">
            <a:off x="7234822" y="2556320"/>
            <a:ext cx="1695451" cy="1789919"/>
          </a:xfrm>
          <a:prstGeom prst="rect">
            <a:avLst/>
          </a:prstGeom>
        </p:spPr>
      </p:pic>
      <p:pic>
        <p:nvPicPr>
          <p:cNvPr id="8" name="Picture 7" descr="2.lt.jpg"/>
          <p:cNvPicPr>
            <a:picLocks noChangeAspect="1"/>
          </p:cNvPicPr>
          <p:nvPr/>
        </p:nvPicPr>
        <p:blipFill>
          <a:blip r:embed="rId4"/>
          <a:stretch>
            <a:fillRect/>
          </a:stretch>
        </p:blipFill>
        <p:spPr>
          <a:xfrm rot="484613">
            <a:off x="7029905" y="991198"/>
            <a:ext cx="995982" cy="1500198"/>
          </a:xfrm>
          <a:prstGeom prst="rect">
            <a:avLst/>
          </a:prstGeom>
        </p:spPr>
      </p:pic>
      <p:sp>
        <p:nvSpPr>
          <p:cNvPr id="3" name="Content Placeholder 2"/>
          <p:cNvSpPr>
            <a:spLocks noGrp="1"/>
          </p:cNvSpPr>
          <p:nvPr>
            <p:ph sz="quarter" idx="1"/>
          </p:nvPr>
        </p:nvSpPr>
        <p:spPr>
          <a:xfrm>
            <a:off x="214282" y="1428736"/>
            <a:ext cx="7467600" cy="4873752"/>
          </a:xfrm>
        </p:spPr>
        <p:txBody>
          <a:bodyPr>
            <a:normAutofit fontScale="92500" lnSpcReduction="10000"/>
          </a:bodyPr>
          <a:lstStyle/>
          <a:p>
            <a:r>
              <a:rPr lang="lt-LT" dirty="0" smtClean="0"/>
              <a:t>Astrida Lindgren „Pepė Ilgakojinė“ – šioje knygoje veikėja Pepė yra spontaniška,  pasitikinti savimi, labai judri, išradinga, dažnai </a:t>
            </a:r>
            <a:r>
              <a:rPr lang="lt-LT" dirty="0" smtClean="0"/>
              <a:t>pažadanti</a:t>
            </a:r>
            <a:r>
              <a:rPr lang="en-US" dirty="0" smtClean="0"/>
              <a:t>,</a:t>
            </a:r>
            <a:r>
              <a:rPr lang="lt-LT" dirty="0" smtClean="0"/>
              <a:t> </a:t>
            </a:r>
            <a:r>
              <a:rPr lang="lt-LT" dirty="0" smtClean="0"/>
              <a:t>bet </a:t>
            </a:r>
            <a:r>
              <a:rPr lang="lt-LT" dirty="0" smtClean="0"/>
              <a:t>ne</a:t>
            </a:r>
            <a:r>
              <a:rPr lang="en-US" dirty="0" smtClean="0"/>
              <a:t> </a:t>
            </a:r>
            <a:r>
              <a:rPr lang="lt-LT" dirty="0" smtClean="0"/>
              <a:t>visada įvy</a:t>
            </a:r>
            <a:r>
              <a:rPr lang="en-US" dirty="0" smtClean="0"/>
              <a:t>k</a:t>
            </a:r>
            <a:r>
              <a:rPr lang="lt-LT" dirty="0" smtClean="0"/>
              <a:t>danti </a:t>
            </a:r>
            <a:r>
              <a:rPr lang="lt-LT" dirty="0" smtClean="0"/>
              <a:t>savo </a:t>
            </a:r>
            <a:r>
              <a:rPr lang="lt-LT" dirty="0" smtClean="0"/>
              <a:t>pažadus</a:t>
            </a:r>
            <a:r>
              <a:rPr lang="en-US" dirty="0" smtClean="0"/>
              <a:t>,</a:t>
            </a:r>
            <a:r>
              <a:rPr lang="lt-LT" dirty="0" smtClean="0"/>
              <a:t> </a:t>
            </a:r>
            <a:r>
              <a:rPr lang="lt-LT" dirty="0" smtClean="0"/>
              <a:t>todėl jos temperamentas yra labai panašus į sangvininko. </a:t>
            </a:r>
            <a:endParaRPr lang="en-US" dirty="0" smtClean="0"/>
          </a:p>
          <a:p>
            <a:r>
              <a:rPr lang="lt-LT" dirty="0" smtClean="0"/>
              <a:t>Justinas Marcinkevičius „Zu</a:t>
            </a:r>
            <a:r>
              <a:rPr lang="en-US" dirty="0" err="1" smtClean="0"/>
              <a:t>i</a:t>
            </a:r>
            <a:r>
              <a:rPr lang="lt-LT" dirty="0" smtClean="0"/>
              <a:t>ka padūkelis“- šitoje knygoje pagrindinis veikėjas yra Rimantas Zuika</a:t>
            </a:r>
            <a:r>
              <a:rPr lang="en-US" dirty="0" smtClean="0"/>
              <a:t>,</a:t>
            </a:r>
            <a:r>
              <a:rPr lang="lt-LT" dirty="0" smtClean="0"/>
              <a:t> jo temperamentas taip pat lyginamas su sangvininku, dėl to, kad Rimantas yra  energingas, maištingas, nepaklusnus, išradingas ir nepastovios nuotaikos paauglys.</a:t>
            </a:r>
          </a:p>
          <a:p>
            <a:r>
              <a:rPr lang="lt-LT" dirty="0" smtClean="0"/>
              <a:t>Stephenie Meyer “Saulėlydis”- viena pagrindinių veikėjų </a:t>
            </a:r>
            <a:r>
              <a:rPr lang="lt-LT" dirty="0" smtClean="0"/>
              <a:t>Alisa </a:t>
            </a:r>
            <a:r>
              <a:rPr lang="lt-LT" dirty="0" smtClean="0"/>
              <a:t>taip pat yra sangvinikė. Ji visose sagos dalyse išlieka judri, pasitikinti savimi, išradinga ir linksma. Greitai mąsto ir su visais yra draugiška.</a:t>
            </a:r>
            <a:endParaRPr lang="en-US" dirty="0" smtClean="0"/>
          </a:p>
        </p:txBody>
      </p:sp>
    </p:spTree>
  </p:cSld>
  <p:clrMapOvr>
    <a:masterClrMapping/>
  </p:clrMapOvr>
  <p:transition>
    <p:zoom dir="in"/>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lt-LT" sz="3600" dirty="0" smtClean="0">
                <a:solidFill>
                  <a:schemeClr val="tx1"/>
                </a:solidFill>
                <a:latin typeface="Twilight" pitchFamily="2" charset="0"/>
              </a:rPr>
              <a:t>Sangvinikai sutinkami pažystamų tarpe:</a:t>
            </a:r>
            <a:endParaRPr lang="en-US" sz="3600" dirty="0">
              <a:solidFill>
                <a:schemeClr val="tx1"/>
              </a:solidFill>
              <a:latin typeface="Twilight" pitchFamily="2" charset="0"/>
            </a:endParaRPr>
          </a:p>
        </p:txBody>
      </p:sp>
      <p:pic>
        <p:nvPicPr>
          <p:cNvPr id="5" name="Picture 4" descr="IMG_6674_resize.jpg"/>
          <p:cNvPicPr>
            <a:picLocks noChangeAspect="1"/>
          </p:cNvPicPr>
          <p:nvPr/>
        </p:nvPicPr>
        <p:blipFill>
          <a:blip r:embed="rId3"/>
          <a:stretch>
            <a:fillRect/>
          </a:stretch>
        </p:blipFill>
        <p:spPr>
          <a:xfrm rot="20576586">
            <a:off x="6660341" y="1113414"/>
            <a:ext cx="2143140" cy="2643206"/>
          </a:xfrm>
          <a:prstGeom prst="rect">
            <a:avLst/>
          </a:prstGeom>
          <a:noFill/>
          <a:ln>
            <a:noFill/>
          </a:ln>
        </p:spPr>
      </p:pic>
      <p:pic>
        <p:nvPicPr>
          <p:cNvPr id="1027" name="Picture 3" descr="C:\Users\User\Desktop\2010 09 23 Tomo Erbrederio teatro grupes kolektyvines nuotraukos\01_Resize JPG_Size in pixels 600x400\IMG_6473_resize.JPG"/>
          <p:cNvPicPr>
            <a:picLocks noChangeAspect="1" noChangeArrowheads="1"/>
          </p:cNvPicPr>
          <p:nvPr/>
        </p:nvPicPr>
        <p:blipFill>
          <a:blip r:embed="rId4"/>
          <a:srcRect/>
          <a:stretch>
            <a:fillRect/>
          </a:stretch>
        </p:blipFill>
        <p:spPr bwMode="auto">
          <a:xfrm rot="923301">
            <a:off x="962024" y="3543982"/>
            <a:ext cx="1762137" cy="2643206"/>
          </a:xfrm>
          <a:prstGeom prst="rect">
            <a:avLst/>
          </a:prstGeom>
          <a:noFill/>
        </p:spPr>
      </p:pic>
      <p:sp>
        <p:nvSpPr>
          <p:cNvPr id="3" name="Content Placeholder 2"/>
          <p:cNvSpPr>
            <a:spLocks noGrp="1"/>
          </p:cNvSpPr>
          <p:nvPr>
            <p:ph sz="quarter" idx="1"/>
          </p:nvPr>
        </p:nvSpPr>
        <p:spPr>
          <a:xfrm>
            <a:off x="0" y="1571612"/>
            <a:ext cx="7429552" cy="2357454"/>
          </a:xfrm>
        </p:spPr>
        <p:txBody>
          <a:bodyPr>
            <a:normAutofit/>
          </a:bodyPr>
          <a:lstStyle/>
          <a:p>
            <a:pPr>
              <a:buNone/>
            </a:pPr>
            <a:r>
              <a:rPr lang="lt-LT" sz="2000" dirty="0" smtClean="0"/>
              <a:t>    </a:t>
            </a:r>
            <a:r>
              <a:rPr lang="lt-LT" sz="2000" b="1" dirty="0" smtClean="0"/>
              <a:t>Rasa </a:t>
            </a:r>
            <a:r>
              <a:rPr lang="lt-LT" sz="2000" dirty="0" smtClean="0"/>
              <a:t>turi ryškių sangviniko bruožų. Ji visada nenustygstanti vietoje, nuolat bendraujanti su visais, tačiau neužsiliekanti vienoje vietoje. Jos jausmai, nuotaikos nepastovios. Tačiau greitai atsistato ir vėl būna linksma. Mėgsta keliauti, ypač gerai </a:t>
            </a:r>
            <a:r>
              <a:rPr lang="lt-LT" sz="2000" dirty="0" smtClean="0"/>
              <a:t>įsidėmi </a:t>
            </a:r>
            <a:r>
              <a:rPr lang="lt-LT" sz="2000" dirty="0" smtClean="0"/>
              <a:t>detales ir moka jas labai vaizdžiai papasakoti draugams. Dažniausiai kalba greitakalbe, mintys “šokinėja”.</a:t>
            </a:r>
          </a:p>
        </p:txBody>
      </p:sp>
      <p:sp>
        <p:nvSpPr>
          <p:cNvPr id="7" name="TextBox 6"/>
          <p:cNvSpPr txBox="1"/>
          <p:nvPr/>
        </p:nvSpPr>
        <p:spPr>
          <a:xfrm>
            <a:off x="2500298" y="3929066"/>
            <a:ext cx="6286544" cy="2554545"/>
          </a:xfrm>
          <a:prstGeom prst="rect">
            <a:avLst/>
          </a:prstGeom>
          <a:noFill/>
        </p:spPr>
        <p:txBody>
          <a:bodyPr wrap="square" rtlCol="0">
            <a:spAutoFit/>
          </a:bodyPr>
          <a:lstStyle/>
          <a:p>
            <a:r>
              <a:rPr lang="lt-LT" sz="2000" b="1" dirty="0" smtClean="0"/>
              <a:t>Martynas</a:t>
            </a:r>
            <a:r>
              <a:rPr lang="en-US" sz="2000" b="1" dirty="0" smtClean="0"/>
              <a:t>,</a:t>
            </a:r>
            <a:r>
              <a:rPr lang="lt-LT" sz="2000" dirty="0" smtClean="0"/>
              <a:t> </a:t>
            </a:r>
            <a:r>
              <a:rPr lang="lt-LT" sz="2000" dirty="0" smtClean="0"/>
              <a:t>mūsų </a:t>
            </a:r>
            <a:r>
              <a:rPr lang="lt-LT" sz="2000" dirty="0" smtClean="0"/>
              <a:t>nuomone</a:t>
            </a:r>
            <a:r>
              <a:rPr lang="en-US" sz="2000" dirty="0" smtClean="0"/>
              <a:t>,</a:t>
            </a:r>
            <a:r>
              <a:rPr lang="lt-LT" sz="2000" dirty="0" smtClean="0"/>
              <a:t> </a:t>
            </a:r>
            <a:r>
              <a:rPr lang="lt-LT" sz="2000" dirty="0" smtClean="0"/>
              <a:t>taip pat yra sangvinikas. Jis linksmų plaučių , vietoje nenustygstantis ir savimi pasitikintis vaikinas. Klasiokas dažnai pasižada, bet </a:t>
            </a:r>
            <a:r>
              <a:rPr lang="lt-LT" sz="2000" dirty="0" smtClean="0"/>
              <a:t>ne visada </a:t>
            </a:r>
            <a:r>
              <a:rPr lang="lt-LT" sz="2000" dirty="0" smtClean="0"/>
              <a:t>tai </a:t>
            </a:r>
            <a:r>
              <a:rPr lang="lt-LT" sz="2000" dirty="0" smtClean="0"/>
              <a:t>įvykdo</a:t>
            </a:r>
            <a:r>
              <a:rPr lang="lt-LT" sz="2000" dirty="0" smtClean="0"/>
              <a:t>. Taip pat Martynas yra svajotojas. Jis mėgsta pasiklysti tarp sav</a:t>
            </a:r>
            <a:r>
              <a:rPr lang="en-US" sz="2000" dirty="0" smtClean="0"/>
              <a:t>o</a:t>
            </a:r>
            <a:r>
              <a:rPr lang="lt-LT" sz="2000" dirty="0" smtClean="0"/>
              <a:t> minčių. Noriai bendrauja su aplinkiniais, bei visada galvoja optimistiškai.</a:t>
            </a:r>
          </a:p>
        </p:txBody>
      </p:sp>
    </p:spTree>
  </p:cSld>
  <p:clrMapOvr>
    <a:masterClrMapping/>
  </p:clrMapOvr>
  <p:transition>
    <p:split orient="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92D050"/>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500034" y="357166"/>
            <a:ext cx="7467600" cy="703282"/>
          </a:xfrm>
        </p:spPr>
        <p:txBody>
          <a:bodyPr>
            <a:normAutofit/>
          </a:bodyPr>
          <a:lstStyle/>
          <a:p>
            <a:pPr algn="ctr"/>
            <a:r>
              <a:rPr lang="lt-LT" sz="3600" dirty="0" smtClean="0">
                <a:solidFill>
                  <a:schemeClr val="bg1"/>
                </a:solidFill>
                <a:latin typeface="Twilight" pitchFamily="2" charset="0"/>
              </a:rPr>
              <a:t>Išvados</a:t>
            </a:r>
            <a:endParaRPr lang="en-US" sz="3600" dirty="0">
              <a:solidFill>
                <a:schemeClr val="bg1"/>
              </a:solidFill>
              <a:latin typeface="Twilight" pitchFamily="2" charset="0"/>
            </a:endParaRPr>
          </a:p>
        </p:txBody>
      </p:sp>
      <p:sp>
        <p:nvSpPr>
          <p:cNvPr id="8" name="Content Placeholder 7"/>
          <p:cNvSpPr>
            <a:spLocks noGrp="1"/>
          </p:cNvSpPr>
          <p:nvPr>
            <p:ph sz="quarter" idx="1"/>
          </p:nvPr>
        </p:nvSpPr>
        <p:spPr>
          <a:xfrm>
            <a:off x="1000100" y="3714752"/>
            <a:ext cx="7400948" cy="2971808"/>
          </a:xfrm>
        </p:spPr>
        <p:txBody>
          <a:bodyPr/>
          <a:lstStyle/>
          <a:p>
            <a:pPr>
              <a:buNone/>
            </a:pPr>
            <a:r>
              <a:rPr lang="lt-LT" dirty="0" smtClean="0">
                <a:solidFill>
                  <a:schemeClr val="bg1"/>
                </a:solidFill>
              </a:rPr>
              <a:t>Visi žmonės skirtingi, todėl retas sutaria su </a:t>
            </a:r>
            <a:r>
              <a:rPr lang="lt-LT" smtClean="0">
                <a:solidFill>
                  <a:schemeClr val="bg1"/>
                </a:solidFill>
              </a:rPr>
              <a:t>kiekvienu </a:t>
            </a:r>
            <a:r>
              <a:rPr lang="lt-LT" smtClean="0">
                <a:solidFill>
                  <a:schemeClr val="bg1"/>
                </a:solidFill>
              </a:rPr>
              <a:t>pažįstamu</a:t>
            </a:r>
            <a:r>
              <a:rPr lang="lt-LT" dirty="0" smtClean="0">
                <a:solidFill>
                  <a:schemeClr val="bg1"/>
                </a:solidFill>
              </a:rPr>
              <a:t>. Vis dėl to gerai, jog visi žmonės </a:t>
            </a:r>
            <a:r>
              <a:rPr lang="en-US" dirty="0" smtClean="0">
                <a:solidFill>
                  <a:schemeClr val="bg1"/>
                </a:solidFill>
              </a:rPr>
              <a:t>n</a:t>
            </a:r>
            <a:r>
              <a:rPr lang="lt-LT" dirty="0" smtClean="0">
                <a:solidFill>
                  <a:schemeClr val="bg1"/>
                </a:solidFill>
              </a:rPr>
              <a:t>ėra vienodi, kadangi visur ir visada reikia ir lyderių, ir menininkų, ir energingų bei kovingų asmenybių. Galų gale, jeigu visi būtų tokie patys, pasaulis taptų nebeįdomus, lyg nudažytas viena spalva, trūktų įvairovės.</a:t>
            </a:r>
            <a:endParaRPr lang="en-US" dirty="0">
              <a:solidFill>
                <a:schemeClr val="bg1"/>
              </a:solidFill>
            </a:endParaRPr>
          </a:p>
        </p:txBody>
      </p:sp>
      <p:pic>
        <p:nvPicPr>
          <p:cNvPr id="10" name="Picture 9" descr="people.jpg"/>
          <p:cNvPicPr>
            <a:picLocks noChangeAspect="1"/>
          </p:cNvPicPr>
          <p:nvPr/>
        </p:nvPicPr>
        <p:blipFill>
          <a:blip r:embed="rId2"/>
          <a:stretch>
            <a:fillRect/>
          </a:stretch>
        </p:blipFill>
        <p:spPr>
          <a:xfrm>
            <a:off x="1000100" y="1142984"/>
            <a:ext cx="7000924" cy="2406568"/>
          </a:xfrm>
          <a:prstGeom prst="rect">
            <a:avLst/>
          </a:prstGeom>
        </p:spPr>
      </p:pic>
    </p:spTree>
  </p:cSld>
  <p:clrMapOvr>
    <a:masterClrMapping/>
  </p:clrMapOvr>
  <p:transition>
    <p:circl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7467600" cy="582594"/>
          </a:xfrm>
        </p:spPr>
        <p:txBody>
          <a:bodyPr/>
          <a:lstStyle/>
          <a:p>
            <a:pPr algn="ctr"/>
            <a:r>
              <a:rPr lang="lt-LT" b="1" dirty="0" smtClean="0">
                <a:solidFill>
                  <a:schemeClr val="accent1">
                    <a:lumMod val="75000"/>
                  </a:schemeClr>
                </a:solidFill>
              </a:rPr>
              <a:t>Naudota literatūra:</a:t>
            </a:r>
            <a:endParaRPr lang="en-US" b="1" dirty="0">
              <a:solidFill>
                <a:schemeClr val="accent1">
                  <a:lumMod val="75000"/>
                </a:schemeClr>
              </a:solidFill>
            </a:endParaRPr>
          </a:p>
        </p:txBody>
      </p:sp>
      <p:sp>
        <p:nvSpPr>
          <p:cNvPr id="5" name="Content Placeholder 4"/>
          <p:cNvSpPr>
            <a:spLocks noGrp="1"/>
          </p:cNvSpPr>
          <p:nvPr>
            <p:ph sz="quarter" idx="1"/>
          </p:nvPr>
        </p:nvSpPr>
        <p:spPr/>
        <p:txBody>
          <a:bodyPr>
            <a:normAutofit/>
          </a:bodyPr>
          <a:lstStyle/>
          <a:p>
            <a:pPr marL="457200" indent="-457200">
              <a:buFont typeface="+mj-lt"/>
              <a:buAutoNum type="arabicPeriod"/>
            </a:pPr>
            <a:r>
              <a:rPr lang="en-US" sz="1600" dirty="0" smtClean="0">
                <a:hlinkClick r:id="rId2"/>
              </a:rPr>
              <a:t>http://mintys.lt/dziaugsmas/temperamento-tipai-sangvinikas-cholerikas-flegmatikas-melancholikas</a:t>
            </a:r>
            <a:endParaRPr lang="lt-LT" sz="1600" dirty="0" smtClean="0"/>
          </a:p>
          <a:p>
            <a:pPr marL="457200" indent="-457200">
              <a:buFont typeface="+mj-lt"/>
              <a:buAutoNum type="arabicPeriod"/>
            </a:pPr>
            <a:r>
              <a:rPr lang="en-US" sz="1600" dirty="0" smtClean="0">
                <a:hlinkClick r:id="rId3"/>
              </a:rPr>
              <a:t>http://lt.wikipedia.org/wiki/Temperamentas</a:t>
            </a:r>
            <a:endParaRPr lang="lt-LT" sz="1600" dirty="0" smtClean="0"/>
          </a:p>
          <a:p>
            <a:pPr marL="457200" indent="-457200">
              <a:buFont typeface="+mj-lt"/>
              <a:buAutoNum type="arabicPeriod"/>
            </a:pPr>
            <a:r>
              <a:rPr lang="en-US" sz="1600" dirty="0" smtClean="0">
                <a:hlinkClick r:id="rId4"/>
              </a:rPr>
              <a:t>http://www.psichoterapija.ot.lt/fpdb/2005/straipsniai/gyvenimo_stiliai.htm</a:t>
            </a:r>
            <a:endParaRPr lang="lt-LT" sz="1600" dirty="0" smtClean="0"/>
          </a:p>
          <a:p>
            <a:pPr marL="457200" indent="-457200">
              <a:buFont typeface="+mj-lt"/>
              <a:buAutoNum type="arabicPeriod"/>
            </a:pPr>
            <a:r>
              <a:rPr lang="en-US" sz="1600" dirty="0" smtClean="0">
                <a:hlinkClick r:id="rId5"/>
              </a:rPr>
              <a:t>http://www.scribd.com/doc/27572225/55/Bendravimas-ir-temperamentas</a:t>
            </a:r>
            <a:endParaRPr lang="lt-LT" sz="1600" dirty="0" smtClean="0"/>
          </a:p>
          <a:p>
            <a:pPr marL="457200" indent="-457200">
              <a:buFont typeface="+mj-lt"/>
              <a:buAutoNum type="arabicPeriod"/>
            </a:pPr>
            <a:r>
              <a:rPr lang="lt-LT" sz="1600" dirty="0" smtClean="0">
                <a:hlinkClick r:id="rId6"/>
              </a:rPr>
              <a:t>http://www.zebra.lt/horoskopai/partneriai/temperamentu-suderinamumas.html</a:t>
            </a:r>
            <a:endParaRPr lang="lt-LT" sz="1600" dirty="0" smtClean="0"/>
          </a:p>
          <a:p>
            <a:pPr marL="457200" indent="-457200">
              <a:buFont typeface="+mj-lt"/>
              <a:buAutoNum type="arabicPeriod"/>
            </a:pPr>
            <a:r>
              <a:rPr lang="lt-LT" sz="1600" dirty="0" smtClean="0">
                <a:solidFill>
                  <a:schemeClr val="accent1">
                    <a:lumMod val="75000"/>
                  </a:schemeClr>
                </a:solidFill>
              </a:rPr>
              <a:t>E</a:t>
            </a:r>
            <a:r>
              <a:rPr lang="en-US" sz="1600" dirty="0" smtClean="0">
                <a:solidFill>
                  <a:schemeClr val="accent1">
                    <a:lumMod val="75000"/>
                  </a:schemeClr>
                </a:solidFill>
              </a:rPr>
              <a:t>.</a:t>
            </a:r>
            <a:r>
              <a:rPr lang="lt-LT" sz="1600" dirty="0" smtClean="0">
                <a:solidFill>
                  <a:schemeClr val="accent1">
                    <a:lumMod val="75000"/>
                  </a:schemeClr>
                </a:solidFill>
              </a:rPr>
              <a:t> Palubinskienė, G</a:t>
            </a:r>
            <a:r>
              <a:rPr lang="en-US" sz="1600" dirty="0" smtClean="0">
                <a:solidFill>
                  <a:schemeClr val="accent1">
                    <a:lumMod val="75000"/>
                  </a:schemeClr>
                </a:solidFill>
              </a:rPr>
              <a:t>.</a:t>
            </a:r>
            <a:r>
              <a:rPr lang="lt-LT" sz="1600" dirty="0" smtClean="0">
                <a:solidFill>
                  <a:schemeClr val="accent1">
                    <a:lumMod val="75000"/>
                  </a:schemeClr>
                </a:solidFill>
              </a:rPr>
              <a:t> Čepaitienė</a:t>
            </a:r>
            <a:r>
              <a:rPr lang="en-US" sz="1600" dirty="0" smtClean="0">
                <a:solidFill>
                  <a:schemeClr val="accent1">
                    <a:lumMod val="75000"/>
                  </a:schemeClr>
                </a:solidFill>
              </a:rPr>
              <a:t>, (2009)</a:t>
            </a:r>
            <a:r>
              <a:rPr lang="lt-LT" sz="1600" dirty="0" smtClean="0">
                <a:solidFill>
                  <a:schemeClr val="accent1">
                    <a:lumMod val="75000"/>
                  </a:schemeClr>
                </a:solidFill>
              </a:rPr>
              <a:t>. Lietuvių kalba, Vadovėlis VIII klasei, Pirmoji knyga. </a:t>
            </a:r>
            <a:r>
              <a:rPr lang="en-US" sz="1600" dirty="0" smtClean="0">
                <a:solidFill>
                  <a:schemeClr val="accent1">
                    <a:lumMod val="75000"/>
                  </a:schemeClr>
                </a:solidFill>
              </a:rPr>
              <a:t>Vilnius:</a:t>
            </a:r>
            <a:r>
              <a:rPr lang="lt-LT" sz="1600" dirty="0" smtClean="0">
                <a:solidFill>
                  <a:schemeClr val="accent1">
                    <a:lumMod val="75000"/>
                  </a:schemeClr>
                </a:solidFill>
              </a:rPr>
              <a:t> Šviesa.</a:t>
            </a:r>
          </a:p>
          <a:p>
            <a:pPr marL="457200" indent="-457200">
              <a:buFont typeface="+mj-lt"/>
              <a:buAutoNum type="arabicPeriod"/>
            </a:pPr>
            <a:endParaRPr lang="en-US" sz="1600" dirty="0">
              <a:solidFill>
                <a:schemeClr val="accent1">
                  <a:lumMod val="75000"/>
                </a:schemeClr>
              </a:solidFill>
            </a:endParaRPr>
          </a:p>
        </p:txBody>
      </p:sp>
    </p:spTree>
  </p:cSld>
  <p:clrMapOvr>
    <a:masterClrMapping/>
  </p:clrMapOvr>
  <p:transition>
    <p:wipe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384</TotalTime>
  <Words>633</Words>
  <Application>Microsoft Office PowerPoint</Application>
  <PresentationFormat>On-screen Show (4:3)</PresentationFormat>
  <Paragraphs>40</Paragraphs>
  <Slides>10</Slides>
  <Notes>4</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Oriel</vt:lpstr>
      <vt:lpstr>Temperamento tipai</vt:lpstr>
      <vt:lpstr>Slide 2</vt:lpstr>
      <vt:lpstr>Slide 3</vt:lpstr>
      <vt:lpstr>k</vt:lpstr>
      <vt:lpstr>Slide 5</vt:lpstr>
      <vt:lpstr>Slide 6</vt:lpstr>
      <vt:lpstr>Sangvinikai skaitytose knygose</vt:lpstr>
      <vt:lpstr>Sangvinikai sutinkami pažystamų tarpe:</vt:lpstr>
      <vt:lpstr>Išvados</vt:lpstr>
      <vt:lpstr>Naudota literatūra: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Temperamento tipai</dc:title>
  <dc:creator>Swarofskiai</dc:creator>
  <cp:lastModifiedBy>x</cp:lastModifiedBy>
  <cp:revision>36</cp:revision>
  <dcterms:created xsi:type="dcterms:W3CDTF">2010-12-18T11:04:47Z</dcterms:created>
  <dcterms:modified xsi:type="dcterms:W3CDTF">2010-12-19T16:23:43Z</dcterms:modified>
</cp:coreProperties>
</file>